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801600" cy="9601200" type="A3"/>
  <p:notesSz cx="6858000" cy="9144000"/>
  <p:defaultTex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pson Jo J" initials="SJ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8B4422-80E8-4E43-9E23-00BA92BAEA28}" v="11" dt="2021-09-06T08:05:36.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90" d="100"/>
          <a:sy n="90" d="100"/>
        </p:scale>
        <p:origin x="1182" y="84"/>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NEY, Emily (WORCESTERSHIRE ACUTE HOSPITALS NHS TRUST)" userId="6003812e-20b9-4048-9689-82d6f5b104d1" providerId="ADAL" clId="{878B4422-80E8-4E43-9E23-00BA92BAEA28}"/>
    <pc:docChg chg="custSel modSld">
      <pc:chgData name="CARNEY, Emily (WORCESTERSHIRE ACUTE HOSPITALS NHS TRUST)" userId="6003812e-20b9-4048-9689-82d6f5b104d1" providerId="ADAL" clId="{878B4422-80E8-4E43-9E23-00BA92BAEA28}" dt="2021-09-06T08:06:07.621" v="210" actId="20577"/>
      <pc:docMkLst>
        <pc:docMk/>
      </pc:docMkLst>
      <pc:sldChg chg="addSp delSp modSp mod">
        <pc:chgData name="CARNEY, Emily (WORCESTERSHIRE ACUTE HOSPITALS NHS TRUST)" userId="6003812e-20b9-4048-9689-82d6f5b104d1" providerId="ADAL" clId="{878B4422-80E8-4E43-9E23-00BA92BAEA28}" dt="2021-09-06T08:06:07.621" v="210" actId="20577"/>
        <pc:sldMkLst>
          <pc:docMk/>
          <pc:sldMk cId="2076607754" sldId="256"/>
        </pc:sldMkLst>
        <pc:spChg chg="mod">
          <ac:chgData name="CARNEY, Emily (WORCESTERSHIRE ACUTE HOSPITALS NHS TRUST)" userId="6003812e-20b9-4048-9689-82d6f5b104d1" providerId="ADAL" clId="{878B4422-80E8-4E43-9E23-00BA92BAEA28}" dt="2021-09-06T07:49:35.337" v="40" actId="1076"/>
          <ac:spMkLst>
            <pc:docMk/>
            <pc:sldMk cId="2076607754" sldId="256"/>
            <ac:spMk id="4" creationId="{00000000-0000-0000-0000-000000000000}"/>
          </ac:spMkLst>
        </pc:spChg>
        <pc:spChg chg="add mod">
          <ac:chgData name="CARNEY, Emily (WORCESTERSHIRE ACUTE HOSPITALS NHS TRUST)" userId="6003812e-20b9-4048-9689-82d6f5b104d1" providerId="ADAL" clId="{878B4422-80E8-4E43-9E23-00BA92BAEA28}" dt="2021-09-06T07:52:19.562" v="58" actId="1076"/>
          <ac:spMkLst>
            <pc:docMk/>
            <pc:sldMk cId="2076607754" sldId="256"/>
            <ac:spMk id="10" creationId="{2CEBDC29-8FD3-43EC-A9B8-FAF62282C82A}"/>
          </ac:spMkLst>
        </pc:spChg>
        <pc:spChg chg="mod">
          <ac:chgData name="CARNEY, Emily (WORCESTERSHIRE ACUTE HOSPITALS NHS TRUST)" userId="6003812e-20b9-4048-9689-82d6f5b104d1" providerId="ADAL" clId="{878B4422-80E8-4E43-9E23-00BA92BAEA28}" dt="2021-09-06T08:06:07.621" v="210" actId="20577"/>
          <ac:spMkLst>
            <pc:docMk/>
            <pc:sldMk cId="2076607754" sldId="256"/>
            <ac:spMk id="24" creationId="{00000000-0000-0000-0000-000000000000}"/>
          </ac:spMkLst>
        </pc:spChg>
        <pc:spChg chg="mod">
          <ac:chgData name="CARNEY, Emily (WORCESTERSHIRE ACUTE HOSPITALS NHS TRUST)" userId="6003812e-20b9-4048-9689-82d6f5b104d1" providerId="ADAL" clId="{878B4422-80E8-4E43-9E23-00BA92BAEA28}" dt="2021-09-06T08:04:31.111" v="135" actId="20577"/>
          <ac:spMkLst>
            <pc:docMk/>
            <pc:sldMk cId="2076607754" sldId="256"/>
            <ac:spMk id="28" creationId="{00000000-0000-0000-0000-000000000000}"/>
          </ac:spMkLst>
        </pc:spChg>
        <pc:spChg chg="mod">
          <ac:chgData name="CARNEY, Emily (WORCESTERSHIRE ACUTE HOSPITALS NHS TRUST)" userId="6003812e-20b9-4048-9689-82d6f5b104d1" providerId="ADAL" clId="{878B4422-80E8-4E43-9E23-00BA92BAEA28}" dt="2021-09-06T08:06:02.496" v="195" actId="207"/>
          <ac:spMkLst>
            <pc:docMk/>
            <pc:sldMk cId="2076607754" sldId="256"/>
            <ac:spMk id="33" creationId="{00000000-0000-0000-0000-000000000000}"/>
          </ac:spMkLst>
        </pc:spChg>
        <pc:spChg chg="mod">
          <ac:chgData name="CARNEY, Emily (WORCESTERSHIRE ACUTE HOSPITALS NHS TRUST)" userId="6003812e-20b9-4048-9689-82d6f5b104d1" providerId="ADAL" clId="{878B4422-80E8-4E43-9E23-00BA92BAEA28}" dt="2021-09-06T07:47:58.795" v="12" actId="20577"/>
          <ac:spMkLst>
            <pc:docMk/>
            <pc:sldMk cId="2076607754" sldId="256"/>
            <ac:spMk id="36" creationId="{00000000-0000-0000-0000-000000000000}"/>
          </ac:spMkLst>
        </pc:spChg>
        <pc:spChg chg="mod">
          <ac:chgData name="CARNEY, Emily (WORCESTERSHIRE ACUTE HOSPITALS NHS TRUST)" userId="6003812e-20b9-4048-9689-82d6f5b104d1" providerId="ADAL" clId="{878B4422-80E8-4E43-9E23-00BA92BAEA28}" dt="2021-09-06T08:05:03.712" v="150" actId="20577"/>
          <ac:spMkLst>
            <pc:docMk/>
            <pc:sldMk cId="2076607754" sldId="256"/>
            <ac:spMk id="66" creationId="{00000000-0000-0000-0000-000000000000}"/>
          </ac:spMkLst>
        </pc:spChg>
        <pc:graphicFrameChg chg="del">
          <ac:chgData name="CARNEY, Emily (WORCESTERSHIRE ACUTE HOSPITALS NHS TRUST)" userId="6003812e-20b9-4048-9689-82d6f5b104d1" providerId="ADAL" clId="{878B4422-80E8-4E43-9E23-00BA92BAEA28}" dt="2021-09-06T07:47:07.564" v="7" actId="478"/>
          <ac:graphicFrameMkLst>
            <pc:docMk/>
            <pc:sldMk cId="2076607754" sldId="256"/>
            <ac:graphicFrameMk id="2" creationId="{00000000-0000-0000-0000-000000000000}"/>
          </ac:graphicFrameMkLst>
        </pc:graphicFrameChg>
        <pc:picChg chg="del">
          <ac:chgData name="CARNEY, Emily (WORCESTERSHIRE ACUTE HOSPITALS NHS TRUST)" userId="6003812e-20b9-4048-9689-82d6f5b104d1" providerId="ADAL" clId="{878B4422-80E8-4E43-9E23-00BA92BAEA28}" dt="2021-09-06T07:44:49.346" v="1" actId="478"/>
          <ac:picMkLst>
            <pc:docMk/>
            <pc:sldMk cId="2076607754" sldId="256"/>
            <ac:picMk id="3" creationId="{00000000-0000-0000-0000-000000000000}"/>
          </ac:picMkLst>
        </pc:picChg>
        <pc:picChg chg="add mod modCrop">
          <ac:chgData name="CARNEY, Emily (WORCESTERSHIRE ACUTE HOSPITALS NHS TRUST)" userId="6003812e-20b9-4048-9689-82d6f5b104d1" providerId="ADAL" clId="{878B4422-80E8-4E43-9E23-00BA92BAEA28}" dt="2021-09-06T07:52:27.858" v="61" actId="1076"/>
          <ac:picMkLst>
            <pc:docMk/>
            <pc:sldMk cId="2076607754" sldId="256"/>
            <ac:picMk id="7" creationId="{EE0A414B-488D-49AE-BADB-456B5515C8AA}"/>
          </ac:picMkLst>
        </pc:picChg>
        <pc:picChg chg="add mod">
          <ac:chgData name="CARNEY, Emily (WORCESTERSHIRE ACUTE HOSPITALS NHS TRUST)" userId="6003812e-20b9-4048-9689-82d6f5b104d1" providerId="ADAL" clId="{878B4422-80E8-4E43-9E23-00BA92BAEA28}" dt="2021-09-06T07:52:38.757" v="64" actId="1076"/>
          <ac:picMkLst>
            <pc:docMk/>
            <pc:sldMk cId="2076607754" sldId="256"/>
            <ac:picMk id="9" creationId="{77988F10-FFA0-4A8F-B17A-65438049AD5F}"/>
          </ac:picMkLst>
        </pc:picChg>
        <pc:picChg chg="add mod">
          <ac:chgData name="CARNEY, Emily (WORCESTERSHIRE ACUTE HOSPITALS NHS TRUST)" userId="6003812e-20b9-4048-9689-82d6f5b104d1" providerId="ADAL" clId="{878B4422-80E8-4E43-9E23-00BA92BAEA28}" dt="2021-09-06T08:05:44.498" v="190" actId="1076"/>
          <ac:picMkLst>
            <pc:docMk/>
            <pc:sldMk cId="2076607754" sldId="256"/>
            <ac:picMk id="12" creationId="{04096F5F-FB0C-4035-8CBF-A248B83E9747}"/>
          </ac:picMkLst>
        </pc:picChg>
        <pc:picChg chg="add mod">
          <ac:chgData name="CARNEY, Emily (WORCESTERSHIRE ACUTE HOSPITALS NHS TRUST)" userId="6003812e-20b9-4048-9689-82d6f5b104d1" providerId="ADAL" clId="{878B4422-80E8-4E43-9E23-00BA92BAEA28}" dt="2021-09-06T08:05:46.903" v="191" actId="1076"/>
          <ac:picMkLst>
            <pc:docMk/>
            <pc:sldMk cId="2076607754" sldId="256"/>
            <ac:picMk id="14" creationId="{EC29D12D-F88D-44EB-8467-04D7E11F6B31}"/>
          </ac:picMkLst>
        </pc:picChg>
        <pc:picChg chg="add del mod">
          <ac:chgData name="CARNEY, Emily (WORCESTERSHIRE ACUTE HOSPITALS NHS TRUST)" userId="6003812e-20b9-4048-9689-82d6f5b104d1" providerId="ADAL" clId="{878B4422-80E8-4E43-9E23-00BA92BAEA28}" dt="2021-09-06T07:55:38.934" v="79" actId="478"/>
          <ac:picMkLst>
            <pc:docMk/>
            <pc:sldMk cId="2076607754" sldId="256"/>
            <ac:picMk id="16" creationId="{F466A495-4F6E-470C-8171-C386A818D85D}"/>
          </ac:picMkLst>
        </pc:picChg>
        <pc:picChg chg="add del mod">
          <ac:chgData name="CARNEY, Emily (WORCESTERSHIRE ACUTE HOSPITALS NHS TRUST)" userId="6003812e-20b9-4048-9689-82d6f5b104d1" providerId="ADAL" clId="{878B4422-80E8-4E43-9E23-00BA92BAEA28}" dt="2021-09-06T07:55:38.934" v="79" actId="478"/>
          <ac:picMkLst>
            <pc:docMk/>
            <pc:sldMk cId="2076607754" sldId="256"/>
            <ac:picMk id="18" creationId="{8ACD0E32-5356-4AA4-A2FB-22F94C2E24A0}"/>
          </ac:picMkLst>
        </pc:picChg>
        <pc:picChg chg="add mod">
          <ac:chgData name="CARNEY, Emily (WORCESTERSHIRE ACUTE HOSPITALS NHS TRUST)" userId="6003812e-20b9-4048-9689-82d6f5b104d1" providerId="ADAL" clId="{878B4422-80E8-4E43-9E23-00BA92BAEA28}" dt="2021-09-06T08:05:49.478" v="192" actId="1076"/>
          <ac:picMkLst>
            <pc:docMk/>
            <pc:sldMk cId="2076607754" sldId="256"/>
            <ac:picMk id="20" creationId="{3D3053AA-E3C1-40C1-A283-5D2EBFFF5DDB}"/>
          </ac:picMkLst>
        </pc:picChg>
        <pc:picChg chg="add mod">
          <ac:chgData name="CARNEY, Emily (WORCESTERSHIRE ACUTE HOSPITALS NHS TRUST)" userId="6003812e-20b9-4048-9689-82d6f5b104d1" providerId="ADAL" clId="{878B4422-80E8-4E43-9E23-00BA92BAEA28}" dt="2021-09-06T08:05:51.513" v="193" actId="1076"/>
          <ac:picMkLst>
            <pc:docMk/>
            <pc:sldMk cId="2076607754" sldId="256"/>
            <ac:picMk id="23" creationId="{9B9A45C1-469E-4787-AB58-2102B0FDFF20}"/>
          </ac:picMkLst>
        </pc:picChg>
        <pc:picChg chg="add mod">
          <ac:chgData name="CARNEY, Emily (WORCESTERSHIRE ACUTE HOSPITALS NHS TRUST)" userId="6003812e-20b9-4048-9689-82d6f5b104d1" providerId="ADAL" clId="{878B4422-80E8-4E43-9E23-00BA92BAEA28}" dt="2021-09-06T08:05:40.732" v="189" actId="1076"/>
          <ac:picMkLst>
            <pc:docMk/>
            <pc:sldMk cId="2076607754" sldId="256"/>
            <ac:picMk id="26" creationId="{4C8D99A7-BFB8-40B5-A0E3-7BB5F0A09EFA}"/>
          </ac:picMkLst>
        </pc:picChg>
        <pc:picChg chg="del">
          <ac:chgData name="CARNEY, Emily (WORCESTERSHIRE ACUTE HOSPITALS NHS TRUST)" userId="6003812e-20b9-4048-9689-82d6f5b104d1" providerId="ADAL" clId="{878B4422-80E8-4E43-9E23-00BA92BAEA28}" dt="2021-09-06T07:44:50.403" v="2" actId="478"/>
          <ac:picMkLst>
            <pc:docMk/>
            <pc:sldMk cId="2076607754" sldId="256"/>
            <ac:picMk id="1025" creationId="{00000000-0000-0000-0000-000000000000}"/>
          </ac:picMkLst>
        </pc:picChg>
        <pc:picChg chg="del">
          <ac:chgData name="CARNEY, Emily (WORCESTERSHIRE ACUTE HOSPITALS NHS TRUST)" userId="6003812e-20b9-4048-9689-82d6f5b104d1" providerId="ADAL" clId="{878B4422-80E8-4E43-9E23-00BA92BAEA28}" dt="2021-09-06T07:44:48.257" v="0" actId="478"/>
          <ac:picMkLst>
            <pc:docMk/>
            <pc:sldMk cId="2076607754" sldId="256"/>
            <ac:picMk id="1026" creationId="{00000000-0000-0000-0000-000000000000}"/>
          </ac:picMkLst>
        </pc:picChg>
        <pc:picChg chg="del">
          <ac:chgData name="CARNEY, Emily (WORCESTERSHIRE ACUTE HOSPITALS NHS TRUST)" userId="6003812e-20b9-4048-9689-82d6f5b104d1" providerId="ADAL" clId="{878B4422-80E8-4E43-9E23-00BA92BAEA28}" dt="2021-09-06T07:44:51.593" v="3" actId="478"/>
          <ac:picMkLst>
            <pc:docMk/>
            <pc:sldMk cId="2076607754" sldId="256"/>
            <ac:picMk id="102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14DA2-AE85-4A0E-8CF0-B9CC162BA01C}" type="datetimeFigureOut">
              <a:rPr lang="en-GB" smtClean="0"/>
              <a:t>17/09/2021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8C524-23B1-4929-ABC9-46EE62432B39}" type="slidenum">
              <a:rPr lang="en-GB" smtClean="0"/>
              <a:t>‹#›</a:t>
            </a:fld>
            <a:endParaRPr lang="en-GB" dirty="0"/>
          </a:p>
        </p:txBody>
      </p:sp>
    </p:spTree>
    <p:extLst>
      <p:ext uri="{BB962C8B-B14F-4D97-AF65-F5344CB8AC3E}">
        <p14:creationId xmlns:p14="http://schemas.microsoft.com/office/powerpoint/2010/main" val="149495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18C524-23B1-4929-ABC9-46EE62432B39}" type="slidenum">
              <a:rPr lang="en-GB" smtClean="0"/>
              <a:t>1</a:t>
            </a:fld>
            <a:endParaRPr lang="en-GB" dirty="0"/>
          </a:p>
        </p:txBody>
      </p:sp>
    </p:spTree>
    <p:extLst>
      <p:ext uri="{BB962C8B-B14F-4D97-AF65-F5344CB8AC3E}">
        <p14:creationId xmlns:p14="http://schemas.microsoft.com/office/powerpoint/2010/main" val="355114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6"/>
            <a:ext cx="10881360" cy="2058035"/>
          </a:xfrm>
        </p:spPr>
        <p:txBody>
          <a:bodyPr/>
          <a:lstStyle/>
          <a:p>
            <a:r>
              <a:rPr lang="en-US"/>
              <a:t>Click to edit Master title style</a:t>
            </a:r>
            <a:endParaRPr lang="en-GB"/>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33C987-97E5-4E69-9B56-744132CF9EF9}" type="datetimeFigureOut">
              <a:rPr lang="en-GB" smtClean="0"/>
              <a:t>17/09/2021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2B68DE-5E9F-40E0-8D04-81E9FF3B5800}" type="slidenum">
              <a:rPr lang="en-GB" smtClean="0"/>
              <a:t>‹#›</a:t>
            </a:fld>
            <a:endParaRPr lang="en-GB" dirty="0"/>
          </a:p>
        </p:txBody>
      </p:sp>
    </p:spTree>
    <p:extLst>
      <p:ext uri="{BB962C8B-B14F-4D97-AF65-F5344CB8AC3E}">
        <p14:creationId xmlns:p14="http://schemas.microsoft.com/office/powerpoint/2010/main" val="292659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33C987-97E5-4E69-9B56-744132CF9EF9}" type="datetimeFigureOut">
              <a:rPr lang="en-GB" smtClean="0"/>
              <a:t>17/09/2021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2B68DE-5E9F-40E0-8D04-81E9FF3B5800}" type="slidenum">
              <a:rPr lang="en-GB" smtClean="0"/>
              <a:t>‹#›</a:t>
            </a:fld>
            <a:endParaRPr lang="en-GB" dirty="0"/>
          </a:p>
        </p:txBody>
      </p:sp>
    </p:spTree>
    <p:extLst>
      <p:ext uri="{BB962C8B-B14F-4D97-AF65-F5344CB8AC3E}">
        <p14:creationId xmlns:p14="http://schemas.microsoft.com/office/powerpoint/2010/main" val="310929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94959" y="537845"/>
            <a:ext cx="4031615" cy="1147032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95668" y="537845"/>
            <a:ext cx="11885930" cy="114703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33C987-97E5-4E69-9B56-744132CF9EF9}" type="datetimeFigureOut">
              <a:rPr lang="en-GB" smtClean="0"/>
              <a:t>17/09/2021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2B68DE-5E9F-40E0-8D04-81E9FF3B5800}" type="slidenum">
              <a:rPr lang="en-GB" smtClean="0"/>
              <a:t>‹#›</a:t>
            </a:fld>
            <a:endParaRPr lang="en-GB" dirty="0"/>
          </a:p>
        </p:txBody>
      </p:sp>
    </p:spTree>
    <p:extLst>
      <p:ext uri="{BB962C8B-B14F-4D97-AF65-F5344CB8AC3E}">
        <p14:creationId xmlns:p14="http://schemas.microsoft.com/office/powerpoint/2010/main" val="127987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33C987-97E5-4E69-9B56-744132CF9EF9}" type="datetimeFigureOut">
              <a:rPr lang="en-GB" smtClean="0"/>
              <a:t>17/09/2021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2B68DE-5E9F-40E0-8D04-81E9FF3B5800}" type="slidenum">
              <a:rPr lang="en-GB" smtClean="0"/>
              <a:t>‹#›</a:t>
            </a:fld>
            <a:endParaRPr lang="en-GB" dirty="0"/>
          </a:p>
        </p:txBody>
      </p:sp>
    </p:spTree>
    <p:extLst>
      <p:ext uri="{BB962C8B-B14F-4D97-AF65-F5344CB8AC3E}">
        <p14:creationId xmlns:p14="http://schemas.microsoft.com/office/powerpoint/2010/main" val="344633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1"/>
            <a:ext cx="10881360" cy="1906905"/>
          </a:xfrm>
        </p:spPr>
        <p:txBody>
          <a:bodyPr anchor="t"/>
          <a:lstStyle>
            <a:lvl1pPr algn="l">
              <a:defRPr sz="5600" b="1" cap="all"/>
            </a:lvl1pPr>
          </a:lstStyle>
          <a:p>
            <a:r>
              <a:rPr lang="en-US"/>
              <a:t>Click to edit Master title style</a:t>
            </a:r>
            <a:endParaRPr lang="en-GB"/>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3C987-97E5-4E69-9B56-744132CF9EF9}" type="datetimeFigureOut">
              <a:rPr lang="en-GB" smtClean="0"/>
              <a:t>17/09/2021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2B68DE-5E9F-40E0-8D04-81E9FF3B5800}" type="slidenum">
              <a:rPr lang="en-GB" smtClean="0"/>
              <a:t>‹#›</a:t>
            </a:fld>
            <a:endParaRPr lang="en-GB" dirty="0"/>
          </a:p>
        </p:txBody>
      </p:sp>
    </p:spTree>
    <p:extLst>
      <p:ext uri="{BB962C8B-B14F-4D97-AF65-F5344CB8AC3E}">
        <p14:creationId xmlns:p14="http://schemas.microsoft.com/office/powerpoint/2010/main" val="53593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33C987-97E5-4E69-9B56-744132CF9EF9}" type="datetimeFigureOut">
              <a:rPr lang="en-GB" smtClean="0"/>
              <a:t>17/09/2021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2B68DE-5E9F-40E0-8D04-81E9FF3B5800}" type="slidenum">
              <a:rPr lang="en-GB" smtClean="0"/>
              <a:t>‹#›</a:t>
            </a:fld>
            <a:endParaRPr lang="en-GB" dirty="0"/>
          </a:p>
        </p:txBody>
      </p:sp>
    </p:spTree>
    <p:extLst>
      <p:ext uri="{BB962C8B-B14F-4D97-AF65-F5344CB8AC3E}">
        <p14:creationId xmlns:p14="http://schemas.microsoft.com/office/powerpoint/2010/main" val="291402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33C987-97E5-4E69-9B56-744132CF9EF9}" type="datetimeFigureOut">
              <a:rPr lang="en-GB" smtClean="0"/>
              <a:t>17/09/2021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62B68DE-5E9F-40E0-8D04-81E9FF3B5800}" type="slidenum">
              <a:rPr lang="en-GB" smtClean="0"/>
              <a:t>‹#›</a:t>
            </a:fld>
            <a:endParaRPr lang="en-GB" dirty="0"/>
          </a:p>
        </p:txBody>
      </p:sp>
    </p:spTree>
    <p:extLst>
      <p:ext uri="{BB962C8B-B14F-4D97-AF65-F5344CB8AC3E}">
        <p14:creationId xmlns:p14="http://schemas.microsoft.com/office/powerpoint/2010/main" val="241587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33C987-97E5-4E69-9B56-744132CF9EF9}" type="datetimeFigureOut">
              <a:rPr lang="en-GB" smtClean="0"/>
              <a:t>17/09/2021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62B68DE-5E9F-40E0-8D04-81E9FF3B5800}" type="slidenum">
              <a:rPr lang="en-GB" smtClean="0"/>
              <a:t>‹#›</a:t>
            </a:fld>
            <a:endParaRPr lang="en-GB" dirty="0"/>
          </a:p>
        </p:txBody>
      </p:sp>
    </p:spTree>
    <p:extLst>
      <p:ext uri="{BB962C8B-B14F-4D97-AF65-F5344CB8AC3E}">
        <p14:creationId xmlns:p14="http://schemas.microsoft.com/office/powerpoint/2010/main" val="205281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3C987-97E5-4E69-9B56-744132CF9EF9}" type="datetimeFigureOut">
              <a:rPr lang="en-GB" smtClean="0"/>
              <a:t>17/09/2021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62B68DE-5E9F-40E0-8D04-81E9FF3B5800}" type="slidenum">
              <a:rPr lang="en-GB" smtClean="0"/>
              <a:t>‹#›</a:t>
            </a:fld>
            <a:endParaRPr lang="en-GB" dirty="0"/>
          </a:p>
        </p:txBody>
      </p:sp>
    </p:spTree>
    <p:extLst>
      <p:ext uri="{BB962C8B-B14F-4D97-AF65-F5344CB8AC3E}">
        <p14:creationId xmlns:p14="http://schemas.microsoft.com/office/powerpoint/2010/main" val="302202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82270"/>
            <a:ext cx="4211638" cy="1626870"/>
          </a:xfrm>
        </p:spPr>
        <p:txBody>
          <a:bodyPr anchor="b"/>
          <a:lstStyle>
            <a:lvl1pPr algn="l">
              <a:defRPr sz="2800" b="1"/>
            </a:lvl1pPr>
          </a:lstStyle>
          <a:p>
            <a:r>
              <a:rPr lang="en-US"/>
              <a:t>Click to edit Master title style</a:t>
            </a:r>
            <a:endParaRPr lang="en-GB"/>
          </a:p>
        </p:txBody>
      </p:sp>
      <p:sp>
        <p:nvSpPr>
          <p:cNvPr id="3" name="Content Placeholder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0733C987-97E5-4E69-9B56-744132CF9EF9}" type="datetimeFigureOut">
              <a:rPr lang="en-GB" smtClean="0"/>
              <a:t>17/09/2021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2B68DE-5E9F-40E0-8D04-81E9FF3B5800}" type="slidenum">
              <a:rPr lang="en-GB" smtClean="0"/>
              <a:t>‹#›</a:t>
            </a:fld>
            <a:endParaRPr lang="en-GB" dirty="0"/>
          </a:p>
        </p:txBody>
      </p:sp>
    </p:spTree>
    <p:extLst>
      <p:ext uri="{BB962C8B-B14F-4D97-AF65-F5344CB8AC3E}">
        <p14:creationId xmlns:p14="http://schemas.microsoft.com/office/powerpoint/2010/main" val="214773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GB"/>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GB"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0733C987-97E5-4E69-9B56-744132CF9EF9}" type="datetimeFigureOut">
              <a:rPr lang="en-GB" smtClean="0"/>
              <a:t>17/09/2021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2B68DE-5E9F-40E0-8D04-81E9FF3B5800}" type="slidenum">
              <a:rPr lang="en-GB" smtClean="0"/>
              <a:t>‹#›</a:t>
            </a:fld>
            <a:endParaRPr lang="en-GB" dirty="0"/>
          </a:p>
        </p:txBody>
      </p:sp>
    </p:spTree>
    <p:extLst>
      <p:ext uri="{BB962C8B-B14F-4D97-AF65-F5344CB8AC3E}">
        <p14:creationId xmlns:p14="http://schemas.microsoft.com/office/powerpoint/2010/main" val="345894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733C987-97E5-4E69-9B56-744132CF9EF9}" type="datetimeFigureOut">
              <a:rPr lang="en-GB" smtClean="0"/>
              <a:t>17/09/2021</a:t>
            </a:fld>
            <a:endParaRPr lang="en-GB" dirty="0"/>
          </a:p>
        </p:txBody>
      </p:sp>
      <p:sp>
        <p:nvSpPr>
          <p:cNvPr id="5" name="Footer Placeholder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162B68DE-5E9F-40E0-8D04-81E9FF3B5800}" type="slidenum">
              <a:rPr lang="en-GB" smtClean="0"/>
              <a:t>‹#›</a:t>
            </a:fld>
            <a:endParaRPr lang="en-GB" dirty="0"/>
          </a:p>
        </p:txBody>
      </p:sp>
    </p:spTree>
    <p:extLst>
      <p:ext uri="{BB962C8B-B14F-4D97-AF65-F5344CB8AC3E}">
        <p14:creationId xmlns:p14="http://schemas.microsoft.com/office/powerpoint/2010/main" val="338212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8.png"/><Relationship Id="rId18"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8.svg"/><Relationship Id="rId19"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2.svg"/><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3633" y="166770"/>
            <a:ext cx="8321663" cy="923330"/>
          </a:xfrm>
          <a:prstGeom prst="rect">
            <a:avLst/>
          </a:prstGeom>
          <a:noFill/>
        </p:spPr>
        <p:txBody>
          <a:bodyPr wrap="square" lIns="0" tIns="0" rIns="0" bIns="0" rtlCol="0">
            <a:spAutoFit/>
          </a:bodyPr>
          <a:lstStyle/>
          <a:p>
            <a:pPr algn="ctr"/>
            <a:r>
              <a:rPr lang="en-GB" sz="2400" b="1" dirty="0" smtClean="0">
                <a:solidFill>
                  <a:schemeClr val="tx1">
                    <a:lumMod val="85000"/>
                    <a:lumOff val="15000"/>
                  </a:schemeClr>
                </a:solidFill>
              </a:rPr>
              <a:t>Emergency Department, Progress Chaser Improvement Project</a:t>
            </a:r>
            <a:endParaRPr lang="en-GB" sz="2400" b="1" dirty="0">
              <a:solidFill>
                <a:schemeClr val="tx1">
                  <a:lumMod val="85000"/>
                  <a:lumOff val="15000"/>
                </a:schemeClr>
              </a:solidFill>
            </a:endParaRPr>
          </a:p>
          <a:p>
            <a:pPr algn="ctr"/>
            <a:r>
              <a:rPr lang="en-GB" sz="1800" b="1" dirty="0"/>
              <a:t>Aim:  </a:t>
            </a:r>
            <a:r>
              <a:rPr lang="en-GB" sz="1800" b="1" dirty="0" smtClean="0"/>
              <a:t>From 1st December 2021, the need for retrospective 4 hour breach analysis at WRH will be eliminated</a:t>
            </a:r>
            <a:r>
              <a:rPr lang="en-GB" sz="1800" b="1" dirty="0" smtClean="0"/>
              <a:t>.  Lydia Humphries and Emily Carney</a:t>
            </a:r>
            <a:endParaRPr lang="en-GB" sz="1800" b="1" dirty="0"/>
          </a:p>
        </p:txBody>
      </p:sp>
      <p:sp>
        <p:nvSpPr>
          <p:cNvPr id="24" name="Rounded Rectangle 23"/>
          <p:cNvSpPr/>
          <p:nvPr/>
        </p:nvSpPr>
        <p:spPr>
          <a:xfrm>
            <a:off x="123843" y="1073020"/>
            <a:ext cx="4692781" cy="2503444"/>
          </a:xfrm>
          <a:prstGeom prst="roundRect">
            <a:avLst>
              <a:gd name="adj" fmla="val 791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r>
              <a:rPr lang="en-GB" sz="1200" b="1" dirty="0">
                <a:solidFill>
                  <a:schemeClr val="tx1"/>
                </a:solidFill>
              </a:rPr>
              <a:t>Why focus on </a:t>
            </a:r>
            <a:r>
              <a:rPr lang="en-GB" sz="1200" b="1" smtClean="0">
                <a:solidFill>
                  <a:schemeClr val="tx1"/>
                </a:solidFill>
              </a:rPr>
              <a:t>Progress Chasers / </a:t>
            </a:r>
            <a:r>
              <a:rPr lang="en-GB" sz="1200" b="1" dirty="0" smtClean="0">
                <a:solidFill>
                  <a:schemeClr val="tx1"/>
                </a:solidFill>
              </a:rPr>
              <a:t>Background</a:t>
            </a:r>
            <a:endParaRPr lang="en-GB" sz="1200" b="1" dirty="0">
              <a:solidFill>
                <a:schemeClr val="tx1"/>
              </a:solidFill>
            </a:endParaRPr>
          </a:p>
        </p:txBody>
      </p:sp>
      <p:sp>
        <p:nvSpPr>
          <p:cNvPr id="27" name="Rounded Rectangle 26"/>
          <p:cNvSpPr/>
          <p:nvPr/>
        </p:nvSpPr>
        <p:spPr>
          <a:xfrm>
            <a:off x="4989161" y="1229810"/>
            <a:ext cx="3456384" cy="2202638"/>
          </a:xfrm>
          <a:prstGeom prst="roundRect">
            <a:avLst>
              <a:gd name="adj" fmla="val 791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endParaRPr lang="en-GB" sz="1400" b="1" dirty="0">
              <a:solidFill>
                <a:schemeClr val="tx1"/>
              </a:solidFill>
            </a:endParaRPr>
          </a:p>
        </p:txBody>
      </p:sp>
      <p:sp>
        <p:nvSpPr>
          <p:cNvPr id="66" name="Rounded Rectangle 65"/>
          <p:cNvSpPr/>
          <p:nvPr/>
        </p:nvSpPr>
        <p:spPr>
          <a:xfrm>
            <a:off x="5551310" y="3576464"/>
            <a:ext cx="2924870" cy="2520280"/>
          </a:xfrm>
          <a:prstGeom prst="roundRect">
            <a:avLst>
              <a:gd name="adj" fmla="val 906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GB" sz="2000" b="1" dirty="0">
              <a:solidFill>
                <a:srgbClr val="FF0000"/>
              </a:solidFill>
            </a:endParaRPr>
          </a:p>
          <a:p>
            <a:pPr algn="ctr"/>
            <a:endParaRPr lang="en-GB" sz="2000" b="1" dirty="0">
              <a:solidFill>
                <a:srgbClr val="FF0000"/>
              </a:solidFill>
            </a:endParaRPr>
          </a:p>
          <a:p>
            <a:pPr algn="ctr"/>
            <a:endParaRPr lang="en-GB" sz="2000" b="1" dirty="0">
              <a:solidFill>
                <a:srgbClr val="FF0000"/>
              </a:solidFill>
            </a:endParaRPr>
          </a:p>
          <a:p>
            <a:pPr algn="ctr"/>
            <a:endParaRPr lang="en-GB" sz="2000" b="1" dirty="0">
              <a:solidFill>
                <a:srgbClr val="FF0000"/>
              </a:solidFill>
            </a:endParaRPr>
          </a:p>
          <a:p>
            <a:pPr algn="ctr"/>
            <a:endParaRPr lang="en-GB" sz="2000" b="1" dirty="0">
              <a:solidFill>
                <a:srgbClr val="FF0000"/>
              </a:solidFill>
            </a:endParaRPr>
          </a:p>
          <a:p>
            <a:pPr algn="ctr"/>
            <a:r>
              <a:rPr lang="en-GB" sz="1200" b="1" dirty="0">
                <a:solidFill>
                  <a:srgbClr val="000000"/>
                </a:solidFill>
              </a:rPr>
              <a:t>Stakeholders</a:t>
            </a:r>
          </a:p>
          <a:p>
            <a:pPr algn="ctr"/>
            <a:endParaRPr lang="en-GB" sz="2800" b="1" dirty="0">
              <a:solidFill>
                <a:srgbClr val="FF0000"/>
              </a:solidFill>
            </a:endParaRPr>
          </a:p>
          <a:p>
            <a:pPr algn="ctr"/>
            <a:endParaRPr lang="en-GB" sz="2400" b="1" dirty="0">
              <a:solidFill>
                <a:srgbClr val="FF0000"/>
              </a:solidFill>
            </a:endParaRPr>
          </a:p>
          <a:p>
            <a:pPr algn="ctr"/>
            <a:r>
              <a:rPr lang="en-GB" sz="1400" b="1" dirty="0">
                <a:solidFill>
                  <a:srgbClr val="FF0000"/>
                </a:solidFill>
              </a:rPr>
              <a:t>#.....</a:t>
            </a:r>
          </a:p>
          <a:p>
            <a:pPr algn="ctr"/>
            <a:endParaRPr lang="en-GB" sz="20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p:txBody>
      </p:sp>
      <p:sp>
        <p:nvSpPr>
          <p:cNvPr id="28" name="Rounded Rectangle 27"/>
          <p:cNvSpPr/>
          <p:nvPr/>
        </p:nvSpPr>
        <p:spPr>
          <a:xfrm>
            <a:off x="8630071" y="1128193"/>
            <a:ext cx="4035425" cy="3024336"/>
          </a:xfrm>
          <a:prstGeom prst="roundRect">
            <a:avLst>
              <a:gd name="adj" fmla="val 906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r>
              <a:rPr lang="en-GB" sz="1200" b="1" dirty="0">
                <a:solidFill>
                  <a:schemeClr val="tx1"/>
                </a:solidFill>
              </a:rPr>
              <a:t>Ideas for change: </a:t>
            </a:r>
            <a:r>
              <a:rPr lang="en-GB" sz="1200" b="1" dirty="0" smtClean="0">
                <a:solidFill>
                  <a:schemeClr val="tx1"/>
                </a:solidFill>
              </a:rPr>
              <a:t> </a:t>
            </a:r>
            <a:endParaRPr lang="en-GB" sz="1200" b="1" dirty="0">
              <a:solidFill>
                <a:schemeClr val="tx1"/>
              </a:solidFill>
            </a:endParaRPr>
          </a:p>
          <a:p>
            <a:endParaRPr lang="en-GB" sz="1200" b="1" dirty="0">
              <a:solidFill>
                <a:schemeClr val="tx1"/>
              </a:solidFill>
            </a:endParaRPr>
          </a:p>
          <a:p>
            <a:endParaRPr lang="en-GB" sz="1400" b="1" dirty="0">
              <a:solidFill>
                <a:schemeClr val="tx1"/>
              </a:solidFill>
            </a:endParaRPr>
          </a:p>
          <a:p>
            <a:endParaRPr lang="en-GB" sz="1400" b="1" dirty="0">
              <a:solidFill>
                <a:schemeClr val="tx1"/>
              </a:solidFill>
            </a:endParaRPr>
          </a:p>
        </p:txBody>
      </p:sp>
      <p:sp>
        <p:nvSpPr>
          <p:cNvPr id="32" name="Rounded Rectangle 31"/>
          <p:cNvSpPr/>
          <p:nvPr/>
        </p:nvSpPr>
        <p:spPr>
          <a:xfrm>
            <a:off x="8630071" y="4296544"/>
            <a:ext cx="4035425" cy="5184576"/>
          </a:xfrm>
          <a:prstGeom prst="roundRect">
            <a:avLst>
              <a:gd name="adj" fmla="val 906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r>
              <a:rPr lang="en-GB" sz="1200" b="1" dirty="0">
                <a:solidFill>
                  <a:schemeClr val="tx1"/>
                </a:solidFill>
              </a:rPr>
              <a:t>PDSA Tests of change:</a:t>
            </a:r>
            <a:endParaRPr lang="en-GB" sz="1200" dirty="0">
              <a:solidFill>
                <a:srgbClr val="000000"/>
              </a:solidFill>
            </a:endParaRPr>
          </a:p>
          <a:p>
            <a:endParaRPr lang="en-GB" sz="1400" b="1" dirty="0">
              <a:solidFill>
                <a:schemeClr val="tx1"/>
              </a:solidFill>
            </a:endParaRPr>
          </a:p>
          <a:p>
            <a:endParaRPr lang="en-GB" sz="1400" b="1" dirty="0">
              <a:solidFill>
                <a:schemeClr val="tx1"/>
              </a:solidFill>
            </a:endParaRPr>
          </a:p>
        </p:txBody>
      </p:sp>
      <p:sp>
        <p:nvSpPr>
          <p:cNvPr id="33" name="Rounded Rectangle 32"/>
          <p:cNvSpPr/>
          <p:nvPr/>
        </p:nvSpPr>
        <p:spPr>
          <a:xfrm>
            <a:off x="123844" y="3715300"/>
            <a:ext cx="5275065" cy="2381444"/>
          </a:xfrm>
          <a:prstGeom prst="roundRect">
            <a:avLst>
              <a:gd name="adj" fmla="val 906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r>
              <a:rPr lang="en-GB" sz="1200" b="1" dirty="0" smtClean="0">
                <a:solidFill>
                  <a:schemeClr val="tx1"/>
                </a:solidFill>
              </a:rPr>
              <a:t>Sustainability </a:t>
            </a:r>
            <a:r>
              <a:rPr lang="en-GB" sz="1200" b="1" dirty="0">
                <a:solidFill>
                  <a:schemeClr val="tx1"/>
                </a:solidFill>
              </a:rPr>
              <a:t>r</a:t>
            </a:r>
            <a:r>
              <a:rPr lang="en-GB" sz="1200" b="1" dirty="0" smtClean="0">
                <a:solidFill>
                  <a:schemeClr val="tx1"/>
                </a:solidFill>
              </a:rPr>
              <a:t>esults</a:t>
            </a:r>
            <a:r>
              <a:rPr lang="en-GB" sz="1200" b="1" dirty="0">
                <a:solidFill>
                  <a:schemeClr val="tx1"/>
                </a:solidFill>
              </a:rPr>
              <a:t>:</a:t>
            </a:r>
          </a:p>
          <a:p>
            <a:endParaRPr lang="en-GB" sz="1200" dirty="0" err="1">
              <a:solidFill>
                <a:schemeClr val="tx1"/>
              </a:solidFill>
            </a:endParaRPr>
          </a:p>
          <a:p>
            <a:endParaRPr lang="en-GB" sz="1400" b="1" dirty="0">
              <a:solidFill>
                <a:schemeClr val="tx1"/>
              </a:solidFill>
            </a:endParaRPr>
          </a:p>
          <a:p>
            <a:r>
              <a:rPr lang="en-GB" sz="1400" b="1" dirty="0">
                <a:solidFill>
                  <a:srgbClr val="FF0000"/>
                </a:solidFill>
              </a:rPr>
              <a:t>Sustainability tool</a:t>
            </a:r>
          </a:p>
          <a:p>
            <a:endParaRPr lang="en-GB" sz="1400" dirty="0"/>
          </a:p>
          <a:p>
            <a:endParaRPr lang="en-GB" sz="1400" b="1" dirty="0">
              <a:solidFill>
                <a:schemeClr val="tx1"/>
              </a:solidFill>
            </a:endParaRPr>
          </a:p>
        </p:txBody>
      </p:sp>
      <p:pic>
        <p:nvPicPr>
          <p:cNvPr id="21" name="Picture 20" descr="WAHT_RGB_Blue_for_A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0795" y="143247"/>
            <a:ext cx="1444701" cy="880585"/>
          </a:xfrm>
          <a:prstGeom prst="rect">
            <a:avLst/>
          </a:prstGeom>
          <a:noFill/>
          <a:ln>
            <a:noFill/>
          </a:ln>
        </p:spPr>
      </p:pic>
      <p:sp>
        <p:nvSpPr>
          <p:cNvPr id="36" name="Rounded Rectangle 35"/>
          <p:cNvSpPr/>
          <p:nvPr/>
        </p:nvSpPr>
        <p:spPr>
          <a:xfrm>
            <a:off x="123845" y="6168752"/>
            <a:ext cx="4476756" cy="3312368"/>
          </a:xfrm>
          <a:prstGeom prst="roundRect">
            <a:avLst>
              <a:gd name="adj" fmla="val 906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r>
              <a:rPr lang="en-GB" sz="1200" b="1" dirty="0">
                <a:solidFill>
                  <a:schemeClr val="tx1"/>
                </a:solidFill>
                <a:cs typeface="Arial" panose="020B0604020202020204" pitchFamily="34" charset="0"/>
              </a:rPr>
              <a:t>Measurement for Improvement and Success</a:t>
            </a:r>
          </a:p>
          <a:p>
            <a:endParaRPr lang="en-GB" sz="1200" dirty="0">
              <a:solidFill>
                <a:schemeClr val="tx1"/>
              </a:solidFill>
              <a:cs typeface="Arial" panose="020B0604020202020204" pitchFamily="34" charset="0"/>
            </a:endParaRPr>
          </a:p>
          <a:p>
            <a:endParaRPr lang="en-GB" sz="1400" b="1" dirty="0">
              <a:solidFill>
                <a:schemeClr val="tx1"/>
              </a:solidFill>
            </a:endParaRPr>
          </a:p>
        </p:txBody>
      </p:sp>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263983" y="220954"/>
            <a:ext cx="1676400" cy="725170"/>
          </a:xfrm>
          <a:prstGeom prst="rect">
            <a:avLst/>
          </a:prstGeom>
          <a:noFill/>
        </p:spPr>
      </p:pic>
      <p:sp>
        <p:nvSpPr>
          <p:cNvPr id="5" name="Rectangle 4"/>
          <p:cNvSpPr/>
          <p:nvPr/>
        </p:nvSpPr>
        <p:spPr>
          <a:xfrm>
            <a:off x="5726511" y="1372801"/>
            <a:ext cx="1502692" cy="276999"/>
          </a:xfrm>
          <a:prstGeom prst="rect">
            <a:avLst/>
          </a:prstGeom>
        </p:spPr>
        <p:txBody>
          <a:bodyPr wrap="square">
            <a:spAutoFit/>
          </a:bodyPr>
          <a:lstStyle/>
          <a:p>
            <a:pPr lvl="0" algn="ctr"/>
            <a:r>
              <a:rPr lang="en-GB" sz="1200" b="1" dirty="0">
                <a:solidFill>
                  <a:prstClr val="black"/>
                </a:solidFill>
              </a:rPr>
              <a:t>Problem analysis:</a:t>
            </a:r>
          </a:p>
        </p:txBody>
      </p:sp>
      <p:pic>
        <p:nvPicPr>
          <p:cNvPr id="7" name="Picture 6">
            <a:extLst>
              <a:ext uri="{FF2B5EF4-FFF2-40B4-BE49-F238E27FC236}">
                <a16:creationId xmlns:a16="http://schemas.microsoft.com/office/drawing/2014/main" id="{EE0A414B-488D-49AE-BADB-456B5515C8AA}"/>
              </a:ext>
            </a:extLst>
          </p:cNvPr>
          <p:cNvPicPr>
            <a:picLocks noChangeAspect="1"/>
          </p:cNvPicPr>
          <p:nvPr/>
        </p:nvPicPr>
        <p:blipFill rotWithShape="1">
          <a:blip r:embed="rId5"/>
          <a:srcRect b="6123"/>
          <a:stretch/>
        </p:blipFill>
        <p:spPr>
          <a:xfrm>
            <a:off x="8727054" y="5902708"/>
            <a:ext cx="3760182" cy="1497181"/>
          </a:xfrm>
          <a:prstGeom prst="rect">
            <a:avLst/>
          </a:prstGeom>
        </p:spPr>
      </p:pic>
      <p:pic>
        <p:nvPicPr>
          <p:cNvPr id="9" name="Picture 8">
            <a:extLst>
              <a:ext uri="{FF2B5EF4-FFF2-40B4-BE49-F238E27FC236}">
                <a16:creationId xmlns:a16="http://schemas.microsoft.com/office/drawing/2014/main" id="{77988F10-FFA0-4A8F-B17A-65438049AD5F}"/>
              </a:ext>
            </a:extLst>
          </p:cNvPr>
          <p:cNvPicPr>
            <a:picLocks noChangeAspect="1"/>
          </p:cNvPicPr>
          <p:nvPr/>
        </p:nvPicPr>
        <p:blipFill>
          <a:blip r:embed="rId6"/>
          <a:stretch>
            <a:fillRect/>
          </a:stretch>
        </p:blipFill>
        <p:spPr>
          <a:xfrm>
            <a:off x="10040912" y="5252944"/>
            <a:ext cx="2576378" cy="549946"/>
          </a:xfrm>
          <a:prstGeom prst="rect">
            <a:avLst/>
          </a:prstGeom>
        </p:spPr>
      </p:pic>
      <p:sp>
        <p:nvSpPr>
          <p:cNvPr id="10" name="TextBox 9">
            <a:extLst>
              <a:ext uri="{FF2B5EF4-FFF2-40B4-BE49-F238E27FC236}">
                <a16:creationId xmlns:a16="http://schemas.microsoft.com/office/drawing/2014/main" id="{2CEBDC29-8FD3-43EC-A9B8-FAF62282C82A}"/>
              </a:ext>
            </a:extLst>
          </p:cNvPr>
          <p:cNvSpPr txBox="1"/>
          <p:nvPr/>
        </p:nvSpPr>
        <p:spPr>
          <a:xfrm>
            <a:off x="8724741" y="7408030"/>
            <a:ext cx="3892549" cy="1938992"/>
          </a:xfrm>
          <a:prstGeom prst="rect">
            <a:avLst/>
          </a:prstGeom>
          <a:noFill/>
        </p:spPr>
        <p:txBody>
          <a:bodyPr wrap="square" rtlCol="0">
            <a:spAutoFit/>
          </a:bodyPr>
          <a:lstStyle/>
          <a:p>
            <a:r>
              <a:rPr lang="en-GB" sz="1200" dirty="0"/>
              <a:t>The use of delay codes is not consistent at present. The number of delay codes varies depending of the member of staff and in times of severe crowding delay codes are often not inputted. </a:t>
            </a:r>
            <a:r>
              <a:rPr lang="en-GB" sz="1200" b="1" dirty="0"/>
              <a:t>Staff messages with a clear plan are inputted for the majority of patients</a:t>
            </a:r>
            <a:r>
              <a:rPr lang="en-GB" sz="1200" dirty="0"/>
              <a:t>.</a:t>
            </a:r>
          </a:p>
          <a:p>
            <a:r>
              <a:rPr lang="en-GB" sz="1200" dirty="0"/>
              <a:t>In summary, the use of delay codes does not appear to have been embedded. Anecdotal and audit feedback suggest </a:t>
            </a:r>
            <a:r>
              <a:rPr lang="en-GB" sz="1200" b="1" dirty="0"/>
              <a:t>crowding pressures play a big part</a:t>
            </a:r>
            <a:r>
              <a:rPr lang="en-GB" sz="1200" dirty="0"/>
              <a:t> in this, as well as associated competing tasks making it difficult for PC to find time to input accurate delay codes. </a:t>
            </a:r>
          </a:p>
        </p:txBody>
      </p:sp>
      <p:pic>
        <p:nvPicPr>
          <p:cNvPr id="12" name="Graphic 11" descr="Speaker phone with solid fill">
            <a:extLst>
              <a:ext uri="{FF2B5EF4-FFF2-40B4-BE49-F238E27FC236}">
                <a16:creationId xmlns:a16="http://schemas.microsoft.com/office/drawing/2014/main" id="{04096F5F-FB0C-4035-8CBF-A248B83E97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957404" y="1555618"/>
            <a:ext cx="548980" cy="548980"/>
          </a:xfrm>
          <a:prstGeom prst="rect">
            <a:avLst/>
          </a:prstGeom>
        </p:spPr>
      </p:pic>
      <p:pic>
        <p:nvPicPr>
          <p:cNvPr id="14" name="Graphic 13" descr="Two Men with solid fill">
            <a:extLst>
              <a:ext uri="{FF2B5EF4-FFF2-40B4-BE49-F238E27FC236}">
                <a16:creationId xmlns:a16="http://schemas.microsoft.com/office/drawing/2014/main" id="{EC29D12D-F88D-44EB-8467-04D7E11F6B3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1958216" y="2118817"/>
            <a:ext cx="600154" cy="600154"/>
          </a:xfrm>
          <a:prstGeom prst="rect">
            <a:avLst/>
          </a:prstGeom>
        </p:spPr>
      </p:pic>
      <p:pic>
        <p:nvPicPr>
          <p:cNvPr id="20" name="Graphic 19" descr="Clipboard Mixed with solid fill">
            <a:extLst>
              <a:ext uri="{FF2B5EF4-FFF2-40B4-BE49-F238E27FC236}">
                <a16:creationId xmlns:a16="http://schemas.microsoft.com/office/drawing/2014/main" id="{3D3053AA-E3C1-40C1-A283-5D2EBFFF5DD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1943145" y="2663762"/>
            <a:ext cx="662257" cy="662257"/>
          </a:xfrm>
          <a:prstGeom prst="rect">
            <a:avLst/>
          </a:prstGeom>
        </p:spPr>
      </p:pic>
      <p:pic>
        <p:nvPicPr>
          <p:cNvPr id="23" name="Graphic 22" descr="Gantt Chart with solid fill">
            <a:extLst>
              <a:ext uri="{FF2B5EF4-FFF2-40B4-BE49-F238E27FC236}">
                <a16:creationId xmlns:a16="http://schemas.microsoft.com/office/drawing/2014/main" id="{9B9A45C1-469E-4787-AB58-2102B0FDFF2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11994446" y="3378688"/>
            <a:ext cx="673224" cy="673224"/>
          </a:xfrm>
          <a:prstGeom prst="rect">
            <a:avLst/>
          </a:prstGeom>
        </p:spPr>
      </p:pic>
      <p:pic>
        <p:nvPicPr>
          <p:cNvPr id="10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26511" y="4156233"/>
            <a:ext cx="2648096" cy="19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37878" y="1718928"/>
            <a:ext cx="2980762" cy="160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3983" y="4051912"/>
            <a:ext cx="2797299" cy="1858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56015" y="5091456"/>
            <a:ext cx="2254593" cy="7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839757" y="1492909"/>
            <a:ext cx="2376338" cy="2559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7724" y="1401560"/>
            <a:ext cx="4408625" cy="2477601"/>
          </a:xfrm>
          <a:prstGeom prst="rect">
            <a:avLst/>
          </a:prstGeom>
          <a:noFill/>
          <a:ln>
            <a:noFill/>
          </a:ln>
        </p:spPr>
        <p:txBody>
          <a:bodyPr wrap="square" rtlCol="0">
            <a:spAutoFit/>
          </a:bodyPr>
          <a:lstStyle/>
          <a:p>
            <a:r>
              <a:rPr lang="en-GB" sz="1150" dirty="0" smtClean="0"/>
              <a:t>The </a:t>
            </a:r>
            <a:r>
              <a:rPr lang="en-GB" sz="1150" dirty="0"/>
              <a:t>most high-profile measure of A&amp;E performance in England is the four-hour standard</a:t>
            </a:r>
            <a:r>
              <a:rPr lang="en-GB" sz="1150" dirty="0" smtClean="0"/>
              <a:t>. (Emergency Access Standard EAS)  </a:t>
            </a:r>
            <a:r>
              <a:rPr lang="en-GB" sz="1150" dirty="0"/>
              <a:t>This refers to the pledge in the NHS Constitution that at least 95 per cent of patients attending A&amp;E should be admitted to hospital, transferred to another provider, or discharged within four hours.</a:t>
            </a:r>
          </a:p>
          <a:p>
            <a:r>
              <a:rPr lang="en-GB" sz="1150" dirty="0"/>
              <a:t>At WAHT the 4 hour standard is imperative to reduce crowding.</a:t>
            </a:r>
          </a:p>
          <a:p>
            <a:r>
              <a:rPr lang="en-GB" sz="1150" dirty="0"/>
              <a:t>To analyse our EAS performance notes would be looked at retrospectively to identify areas for improvement. However, it is acknowledged that the best data can be captured if delays are put in real time</a:t>
            </a:r>
            <a:r>
              <a:rPr lang="en-GB" sz="1150" dirty="0" smtClean="0"/>
              <a:t>. </a:t>
            </a:r>
            <a:r>
              <a:rPr lang="en-GB" sz="1150" dirty="0"/>
              <a:t>To improve retrospective analysis we have proposed a system whereby the progress chasers enter delay codes in real time on the Patient First system.</a:t>
            </a:r>
          </a:p>
          <a:p>
            <a:endParaRPr lang="en-GB" sz="1100" dirty="0"/>
          </a:p>
        </p:txBody>
      </p:sp>
      <p:sp>
        <p:nvSpPr>
          <p:cNvPr id="29" name="Rounded Rectangle 28"/>
          <p:cNvSpPr/>
          <p:nvPr/>
        </p:nvSpPr>
        <p:spPr>
          <a:xfrm>
            <a:off x="4696457" y="6157758"/>
            <a:ext cx="3654037" cy="3312368"/>
          </a:xfrm>
          <a:prstGeom prst="roundRect">
            <a:avLst>
              <a:gd name="adj" fmla="val 906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r>
              <a:rPr lang="en-GB" sz="1200" b="1" dirty="0" smtClean="0">
                <a:solidFill>
                  <a:schemeClr val="tx1"/>
                </a:solidFill>
                <a:cs typeface="Arial" panose="020B0604020202020204" pitchFamily="34" charset="0"/>
              </a:rPr>
              <a:t>Initial Progress Chaser Survey</a:t>
            </a:r>
          </a:p>
          <a:p>
            <a:endParaRPr lang="en-GB" sz="1200" b="1" dirty="0">
              <a:solidFill>
                <a:schemeClr val="tx1"/>
              </a:solidFill>
              <a:cs typeface="Arial" panose="020B0604020202020204" pitchFamily="34" charset="0"/>
            </a:endParaRPr>
          </a:p>
          <a:p>
            <a:endParaRPr lang="en-GB" sz="1200" dirty="0">
              <a:solidFill>
                <a:schemeClr val="tx1"/>
              </a:solidFill>
              <a:cs typeface="Arial" panose="020B0604020202020204" pitchFamily="34" charset="0"/>
            </a:endParaRPr>
          </a:p>
          <a:p>
            <a:endParaRPr lang="en-GB" sz="1400" b="1" dirty="0">
              <a:solidFill>
                <a:schemeClr val="tx1"/>
              </a:solidFill>
            </a:endParaRPr>
          </a:p>
          <a:p>
            <a:endParaRPr lang="en-GB" sz="1400" dirty="0"/>
          </a:p>
          <a:p>
            <a:endParaRPr lang="en-GB" sz="1400" b="1" dirty="0">
              <a:solidFill>
                <a:schemeClr val="tx1"/>
              </a:solidFill>
            </a:endParaRPr>
          </a:p>
        </p:txBody>
      </p:sp>
      <p:pic>
        <p:nvPicPr>
          <p:cNvPr id="31" name="Picture 30"/>
          <p:cNvPicPr/>
          <p:nvPr/>
        </p:nvPicPr>
        <p:blipFill rotWithShape="1">
          <a:blip r:embed="rId20"/>
          <a:srcRect l="1907" t="17797" r="50891" b="20762"/>
          <a:stretch/>
        </p:blipFill>
        <p:spPr bwMode="auto">
          <a:xfrm>
            <a:off x="4948169" y="6656060"/>
            <a:ext cx="3270471" cy="2393012"/>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8735" y="6614306"/>
            <a:ext cx="4249779" cy="1587447"/>
          </a:xfrm>
          <a:prstGeom prst="rect">
            <a:avLst/>
          </a:prstGeom>
        </p:spPr>
      </p:pic>
      <p:pic>
        <p:nvPicPr>
          <p:cNvPr id="1031"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0647" y="8048261"/>
            <a:ext cx="3543151" cy="138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607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193</Words>
  <Application>Microsoft Office PowerPoint</Application>
  <PresentationFormat>A3 Paper (297x420 mm)</PresentationFormat>
  <Paragraphs>39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Salford Royal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Sampson Jo J</dc:creator>
  <cp:lastModifiedBy>Warner, Heather (Acute IT Project Managers)</cp:lastModifiedBy>
  <cp:revision>78</cp:revision>
  <dcterms:created xsi:type="dcterms:W3CDTF">2015-12-10T09:20:02Z</dcterms:created>
  <dcterms:modified xsi:type="dcterms:W3CDTF">2021-09-17T08:03:33Z</dcterms:modified>
</cp:coreProperties>
</file>