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30"/>
  </p:notesMasterIdLst>
  <p:handoutMasterIdLst>
    <p:handoutMasterId r:id="rId31"/>
  </p:handoutMasterIdLst>
  <p:sldIdLst>
    <p:sldId id="317" r:id="rId2"/>
    <p:sldId id="340" r:id="rId3"/>
    <p:sldId id="372" r:id="rId4"/>
    <p:sldId id="344" r:id="rId5"/>
    <p:sldId id="341" r:id="rId6"/>
    <p:sldId id="342" r:id="rId7"/>
    <p:sldId id="343" r:id="rId8"/>
    <p:sldId id="371" r:id="rId9"/>
    <p:sldId id="348" r:id="rId10"/>
    <p:sldId id="369" r:id="rId11"/>
    <p:sldId id="345" r:id="rId12"/>
    <p:sldId id="346" r:id="rId13"/>
    <p:sldId id="347" r:id="rId14"/>
    <p:sldId id="349" r:id="rId15"/>
    <p:sldId id="350" r:id="rId16"/>
    <p:sldId id="351" r:id="rId17"/>
    <p:sldId id="362" r:id="rId18"/>
    <p:sldId id="353" r:id="rId19"/>
    <p:sldId id="354" r:id="rId20"/>
    <p:sldId id="356" r:id="rId21"/>
    <p:sldId id="357" r:id="rId22"/>
    <p:sldId id="360" r:id="rId23"/>
    <p:sldId id="358" r:id="rId24"/>
    <p:sldId id="363" r:id="rId25"/>
    <p:sldId id="361" r:id="rId26"/>
    <p:sldId id="359" r:id="rId27"/>
    <p:sldId id="367" r:id="rId28"/>
    <p:sldId id="365" r:id="rId29"/>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B7DAE7"/>
    <a:srgbClr val="FF3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4660"/>
  </p:normalViewPr>
  <p:slideViewPr>
    <p:cSldViewPr>
      <p:cViewPr varScale="1">
        <p:scale>
          <a:sx n="108" d="100"/>
          <a:sy n="108" d="100"/>
        </p:scale>
        <p:origin x="168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2946145" cy="496888"/>
          </a:xfrm>
          <a:prstGeom prst="rect">
            <a:avLst/>
          </a:prstGeom>
          <a:noFill/>
          <a:ln w="9525">
            <a:noFill/>
            <a:miter lim="800000"/>
            <a:headEnd/>
            <a:tailEnd/>
          </a:ln>
          <a:effectLst/>
        </p:spPr>
        <p:txBody>
          <a:bodyPr vert="horz" wrap="square" lIns="90684" tIns="45342" rIns="90684" bIns="45342" numCol="1" anchor="t" anchorCtr="0" compatLnSpc="1">
            <a:prstTxWarp prst="textNoShape">
              <a:avLst/>
            </a:prstTxWarp>
          </a:bodyPr>
          <a:lstStyle>
            <a:lvl1pPr defTabSz="906463">
              <a:defRPr sz="1200"/>
            </a:lvl1pPr>
          </a:lstStyle>
          <a:p>
            <a:endParaRPr lang="en-GB"/>
          </a:p>
        </p:txBody>
      </p:sp>
      <p:sp>
        <p:nvSpPr>
          <p:cNvPr id="36867" name="Rectangle 3"/>
          <p:cNvSpPr>
            <a:spLocks noGrp="1" noChangeArrowheads="1"/>
          </p:cNvSpPr>
          <p:nvPr>
            <p:ph type="dt" sz="quarter" idx="1"/>
          </p:nvPr>
        </p:nvSpPr>
        <p:spPr bwMode="auto">
          <a:xfrm>
            <a:off x="3849911" y="0"/>
            <a:ext cx="2946144" cy="496888"/>
          </a:xfrm>
          <a:prstGeom prst="rect">
            <a:avLst/>
          </a:prstGeom>
          <a:noFill/>
          <a:ln w="9525">
            <a:noFill/>
            <a:miter lim="800000"/>
            <a:headEnd/>
            <a:tailEnd/>
          </a:ln>
          <a:effectLst/>
        </p:spPr>
        <p:txBody>
          <a:bodyPr vert="horz" wrap="square" lIns="90684" tIns="45342" rIns="90684" bIns="45342" numCol="1" anchor="t" anchorCtr="0" compatLnSpc="1">
            <a:prstTxWarp prst="textNoShape">
              <a:avLst/>
            </a:prstTxWarp>
          </a:bodyPr>
          <a:lstStyle>
            <a:lvl1pPr algn="r" defTabSz="906463">
              <a:defRPr sz="1200"/>
            </a:lvl1pPr>
          </a:lstStyle>
          <a:p>
            <a:endParaRPr lang="en-GB"/>
          </a:p>
        </p:txBody>
      </p:sp>
      <p:sp>
        <p:nvSpPr>
          <p:cNvPr id="36868" name="Rectangle 4"/>
          <p:cNvSpPr>
            <a:spLocks noGrp="1" noChangeArrowheads="1"/>
          </p:cNvSpPr>
          <p:nvPr>
            <p:ph type="ftr" sz="quarter" idx="2"/>
          </p:nvPr>
        </p:nvSpPr>
        <p:spPr bwMode="auto">
          <a:xfrm>
            <a:off x="2" y="9428167"/>
            <a:ext cx="2946145" cy="496887"/>
          </a:xfrm>
          <a:prstGeom prst="rect">
            <a:avLst/>
          </a:prstGeom>
          <a:noFill/>
          <a:ln w="9525">
            <a:noFill/>
            <a:miter lim="800000"/>
            <a:headEnd/>
            <a:tailEnd/>
          </a:ln>
          <a:effectLst/>
        </p:spPr>
        <p:txBody>
          <a:bodyPr vert="horz" wrap="square" lIns="90684" tIns="45342" rIns="90684" bIns="45342" numCol="1" anchor="b" anchorCtr="0" compatLnSpc="1">
            <a:prstTxWarp prst="textNoShape">
              <a:avLst/>
            </a:prstTxWarp>
          </a:bodyPr>
          <a:lstStyle>
            <a:lvl1pPr defTabSz="906463">
              <a:defRPr sz="1200"/>
            </a:lvl1pPr>
          </a:lstStyle>
          <a:p>
            <a:endParaRPr lang="en-GB"/>
          </a:p>
        </p:txBody>
      </p:sp>
      <p:sp>
        <p:nvSpPr>
          <p:cNvPr id="36869" name="Rectangle 5"/>
          <p:cNvSpPr>
            <a:spLocks noGrp="1" noChangeArrowheads="1"/>
          </p:cNvSpPr>
          <p:nvPr>
            <p:ph type="sldNum" sz="quarter" idx="3"/>
          </p:nvPr>
        </p:nvSpPr>
        <p:spPr bwMode="auto">
          <a:xfrm>
            <a:off x="3849911" y="9428167"/>
            <a:ext cx="2946144" cy="496887"/>
          </a:xfrm>
          <a:prstGeom prst="rect">
            <a:avLst/>
          </a:prstGeom>
          <a:noFill/>
          <a:ln w="9525">
            <a:noFill/>
            <a:miter lim="800000"/>
            <a:headEnd/>
            <a:tailEnd/>
          </a:ln>
          <a:effectLst/>
        </p:spPr>
        <p:txBody>
          <a:bodyPr vert="horz" wrap="square" lIns="90684" tIns="45342" rIns="90684" bIns="45342" numCol="1" anchor="b" anchorCtr="0" compatLnSpc="1">
            <a:prstTxWarp prst="textNoShape">
              <a:avLst/>
            </a:prstTxWarp>
          </a:bodyPr>
          <a:lstStyle>
            <a:lvl1pPr algn="r" defTabSz="906463">
              <a:defRPr sz="1200"/>
            </a:lvl1pPr>
          </a:lstStyle>
          <a:p>
            <a:fld id="{FA6E0CED-15E1-480C-B14D-06BD8D756B85}" type="slidenum">
              <a:rPr lang="en-GB"/>
              <a:pPr/>
              <a:t>‹#›</a:t>
            </a:fld>
            <a:endParaRPr lang="en-GB"/>
          </a:p>
        </p:txBody>
      </p:sp>
    </p:spTree>
    <p:extLst>
      <p:ext uri="{BB962C8B-B14F-4D97-AF65-F5344CB8AC3E}">
        <p14:creationId xmlns:p14="http://schemas.microsoft.com/office/powerpoint/2010/main" val="2784623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2" y="0"/>
            <a:ext cx="2946145" cy="496888"/>
          </a:xfrm>
          <a:prstGeom prst="rect">
            <a:avLst/>
          </a:prstGeom>
          <a:noFill/>
          <a:ln w="9525">
            <a:noFill/>
            <a:miter lim="800000"/>
            <a:headEnd/>
            <a:tailEnd/>
          </a:ln>
          <a:effectLst/>
        </p:spPr>
        <p:txBody>
          <a:bodyPr vert="horz" wrap="square" lIns="90684" tIns="45342" rIns="90684" bIns="45342" numCol="1" anchor="t" anchorCtr="0" compatLnSpc="1">
            <a:prstTxWarp prst="textNoShape">
              <a:avLst/>
            </a:prstTxWarp>
          </a:bodyPr>
          <a:lstStyle>
            <a:lvl1pPr defTabSz="906463">
              <a:defRPr sz="1200"/>
            </a:lvl1pPr>
          </a:lstStyle>
          <a:p>
            <a:endParaRPr lang="en-GB"/>
          </a:p>
        </p:txBody>
      </p:sp>
      <p:sp>
        <p:nvSpPr>
          <p:cNvPr id="27651" name="Rectangle 3"/>
          <p:cNvSpPr>
            <a:spLocks noGrp="1" noChangeArrowheads="1"/>
          </p:cNvSpPr>
          <p:nvPr>
            <p:ph type="dt" idx="1"/>
          </p:nvPr>
        </p:nvSpPr>
        <p:spPr bwMode="auto">
          <a:xfrm>
            <a:off x="3849911" y="0"/>
            <a:ext cx="2946144" cy="496888"/>
          </a:xfrm>
          <a:prstGeom prst="rect">
            <a:avLst/>
          </a:prstGeom>
          <a:noFill/>
          <a:ln w="9525">
            <a:noFill/>
            <a:miter lim="800000"/>
            <a:headEnd/>
            <a:tailEnd/>
          </a:ln>
          <a:effectLst/>
        </p:spPr>
        <p:txBody>
          <a:bodyPr vert="horz" wrap="square" lIns="90684" tIns="45342" rIns="90684" bIns="45342" numCol="1" anchor="t" anchorCtr="0" compatLnSpc="1">
            <a:prstTxWarp prst="textNoShape">
              <a:avLst/>
            </a:prstTxWarp>
          </a:bodyPr>
          <a:lstStyle>
            <a:lvl1pPr algn="r" defTabSz="906463">
              <a:defRPr sz="1200"/>
            </a:lvl1pPr>
          </a:lstStyle>
          <a:p>
            <a:endParaRPr lang="en-GB"/>
          </a:p>
        </p:txBody>
      </p:sp>
      <p:sp>
        <p:nvSpPr>
          <p:cNvPr id="27652"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680254" y="4716466"/>
            <a:ext cx="5437168" cy="4465637"/>
          </a:xfrm>
          <a:prstGeom prst="rect">
            <a:avLst/>
          </a:prstGeom>
          <a:noFill/>
          <a:ln w="9525">
            <a:noFill/>
            <a:miter lim="800000"/>
            <a:headEnd/>
            <a:tailEnd/>
          </a:ln>
          <a:effectLst/>
        </p:spPr>
        <p:txBody>
          <a:bodyPr vert="horz" wrap="square" lIns="90684" tIns="45342" rIns="90684" bIns="45342"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7654" name="Rectangle 6"/>
          <p:cNvSpPr>
            <a:spLocks noGrp="1" noChangeArrowheads="1"/>
          </p:cNvSpPr>
          <p:nvPr>
            <p:ph type="ftr" sz="quarter" idx="4"/>
          </p:nvPr>
        </p:nvSpPr>
        <p:spPr bwMode="auto">
          <a:xfrm>
            <a:off x="2" y="9428167"/>
            <a:ext cx="2946145" cy="496887"/>
          </a:xfrm>
          <a:prstGeom prst="rect">
            <a:avLst/>
          </a:prstGeom>
          <a:noFill/>
          <a:ln w="9525">
            <a:noFill/>
            <a:miter lim="800000"/>
            <a:headEnd/>
            <a:tailEnd/>
          </a:ln>
          <a:effectLst/>
        </p:spPr>
        <p:txBody>
          <a:bodyPr vert="horz" wrap="square" lIns="90684" tIns="45342" rIns="90684" bIns="45342" numCol="1" anchor="b" anchorCtr="0" compatLnSpc="1">
            <a:prstTxWarp prst="textNoShape">
              <a:avLst/>
            </a:prstTxWarp>
          </a:bodyPr>
          <a:lstStyle>
            <a:lvl1pPr defTabSz="906463">
              <a:defRPr sz="1200"/>
            </a:lvl1pPr>
          </a:lstStyle>
          <a:p>
            <a:endParaRPr lang="en-GB"/>
          </a:p>
        </p:txBody>
      </p:sp>
      <p:sp>
        <p:nvSpPr>
          <p:cNvPr id="27655" name="Rectangle 7"/>
          <p:cNvSpPr>
            <a:spLocks noGrp="1" noChangeArrowheads="1"/>
          </p:cNvSpPr>
          <p:nvPr>
            <p:ph type="sldNum" sz="quarter" idx="5"/>
          </p:nvPr>
        </p:nvSpPr>
        <p:spPr bwMode="auto">
          <a:xfrm>
            <a:off x="3849911" y="9428167"/>
            <a:ext cx="2946144" cy="496887"/>
          </a:xfrm>
          <a:prstGeom prst="rect">
            <a:avLst/>
          </a:prstGeom>
          <a:noFill/>
          <a:ln w="9525">
            <a:noFill/>
            <a:miter lim="800000"/>
            <a:headEnd/>
            <a:tailEnd/>
          </a:ln>
          <a:effectLst/>
        </p:spPr>
        <p:txBody>
          <a:bodyPr vert="horz" wrap="square" lIns="90684" tIns="45342" rIns="90684" bIns="45342" numCol="1" anchor="b" anchorCtr="0" compatLnSpc="1">
            <a:prstTxWarp prst="textNoShape">
              <a:avLst/>
            </a:prstTxWarp>
          </a:bodyPr>
          <a:lstStyle>
            <a:lvl1pPr algn="r" defTabSz="906463">
              <a:defRPr sz="1200"/>
            </a:lvl1pPr>
          </a:lstStyle>
          <a:p>
            <a:fld id="{4E0A6A51-A1C5-4965-8DFE-B0101E009953}" type="slidenum">
              <a:rPr lang="en-GB"/>
              <a:pPr/>
              <a:t>‹#›</a:t>
            </a:fld>
            <a:endParaRPr lang="en-GB"/>
          </a:p>
        </p:txBody>
      </p:sp>
    </p:spTree>
    <p:extLst>
      <p:ext uri="{BB962C8B-B14F-4D97-AF65-F5344CB8AC3E}">
        <p14:creationId xmlns:p14="http://schemas.microsoft.com/office/powerpoint/2010/main" val="39272300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Evidence-based medicine categorizes different types of clinical evidence and ranks them according to the strength of their freedom from the various biases that beset medical research</a:t>
            </a:r>
          </a:p>
          <a:p>
            <a:endParaRPr lang="en-US" altLang="en-US">
              <a:ea typeface="ＭＳ Ｐゴシック" pitchFamily="34" charset="-128"/>
            </a:endParaRPr>
          </a:p>
          <a:p>
            <a:r>
              <a:rPr lang="en-US" altLang="en-US">
                <a:ea typeface="ＭＳ Ｐゴシック" pitchFamily="34" charset="-128"/>
              </a:rPr>
              <a:t> For example, the strongest evidence for therapeutic interventions is provided by systematic review of randomized, double-blind, placebo-controlled trials involving a homogeneous patient population and medical condition. </a:t>
            </a:r>
          </a:p>
          <a:p>
            <a:endParaRPr lang="en-US" altLang="en-US">
              <a:ea typeface="ＭＳ Ｐゴシック" pitchFamily="34" charset="-128"/>
            </a:endParaRPr>
          </a:p>
          <a:p>
            <a:r>
              <a:rPr lang="en-US" altLang="en-US">
                <a:ea typeface="ＭＳ Ｐゴシック" pitchFamily="34" charset="-128"/>
              </a:rPr>
              <a:t>In contrast, patient testimonials, case reports, and even expert opinion have little value as proof because of the placebo effect, the biases inherent in observation and reporting of cases, difficulties in ascertaining who is an expert, and more.</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1910" indent="-285350" eaLnBrk="0" hangingPunct="0">
              <a:defRPr sz="2400">
                <a:solidFill>
                  <a:schemeClr val="tx1"/>
                </a:solidFill>
                <a:latin typeface="Arial" pitchFamily="34" charset="0"/>
                <a:ea typeface="ＭＳ Ｐゴシック" pitchFamily="34" charset="-128"/>
              </a:defRPr>
            </a:lvl2pPr>
            <a:lvl3pPr marL="1141400" indent="-228280" eaLnBrk="0" hangingPunct="0">
              <a:defRPr sz="2400">
                <a:solidFill>
                  <a:schemeClr val="tx1"/>
                </a:solidFill>
                <a:latin typeface="Arial" pitchFamily="34" charset="0"/>
                <a:ea typeface="ＭＳ Ｐゴシック" pitchFamily="34" charset="-128"/>
              </a:defRPr>
            </a:lvl3pPr>
            <a:lvl4pPr marL="1597960" indent="-228280" eaLnBrk="0" hangingPunct="0">
              <a:defRPr sz="2400">
                <a:solidFill>
                  <a:schemeClr val="tx1"/>
                </a:solidFill>
                <a:latin typeface="Arial" pitchFamily="34" charset="0"/>
                <a:ea typeface="ＭＳ Ｐゴシック" pitchFamily="34" charset="-128"/>
              </a:defRPr>
            </a:lvl4pPr>
            <a:lvl5pPr marL="2054520" indent="-228280" eaLnBrk="0" hangingPunct="0">
              <a:defRPr sz="2400">
                <a:solidFill>
                  <a:schemeClr val="tx1"/>
                </a:solidFill>
                <a:latin typeface="Arial" pitchFamily="34" charset="0"/>
                <a:ea typeface="ＭＳ Ｐゴシック" pitchFamily="34" charset="-128"/>
              </a:defRPr>
            </a:lvl5pPr>
            <a:lvl6pPr marL="2511080" indent="-228280" defTabSz="45656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7639" indent="-228280" defTabSz="45656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4199" indent="-228280" defTabSz="4565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0759" indent="-228280" defTabSz="45656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670F0BA-EA52-4521-9424-8F6CBB47938A}" type="slidenum">
              <a:rPr lang="en-US" altLang="en-US" sz="1200"/>
              <a:pPr eaLnBrk="1" hangingPunct="1"/>
              <a:t>8</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Whatever approach is used, you need to appraise the research paper for:</a:t>
            </a:r>
          </a:p>
          <a:p>
            <a:endParaRPr lang="en-US" altLang="en-US">
              <a:ea typeface="ＭＳ Ｐゴシック" pitchFamily="34" charset="-128"/>
            </a:endParaRPr>
          </a:p>
          <a:p>
            <a:r>
              <a:rPr lang="en-US" altLang="en-US">
                <a:ea typeface="ＭＳ Ｐゴシック" pitchFamily="34" charset="-128"/>
              </a:rPr>
              <a:t>Validity</a:t>
            </a:r>
          </a:p>
          <a:p>
            <a:r>
              <a:rPr lang="en-US" altLang="en-US">
                <a:ea typeface="ＭＳ Ｐゴシック" pitchFamily="34" charset="-128"/>
              </a:rPr>
              <a:t>Results</a:t>
            </a:r>
          </a:p>
          <a:p>
            <a:r>
              <a:rPr lang="en-US" altLang="en-US">
                <a:ea typeface="ＭＳ Ｐゴシック" pitchFamily="34" charset="-128"/>
              </a:rPr>
              <a:t>Relevance</a:t>
            </a: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1910" indent="-285350" eaLnBrk="0" hangingPunct="0">
              <a:defRPr sz="2400">
                <a:solidFill>
                  <a:schemeClr val="tx1"/>
                </a:solidFill>
                <a:latin typeface="Arial" pitchFamily="34" charset="0"/>
                <a:ea typeface="ＭＳ Ｐゴシック" pitchFamily="34" charset="-128"/>
              </a:defRPr>
            </a:lvl2pPr>
            <a:lvl3pPr marL="1141400" indent="-228280" eaLnBrk="0" hangingPunct="0">
              <a:defRPr sz="2400">
                <a:solidFill>
                  <a:schemeClr val="tx1"/>
                </a:solidFill>
                <a:latin typeface="Arial" pitchFamily="34" charset="0"/>
                <a:ea typeface="ＭＳ Ｐゴシック" pitchFamily="34" charset="-128"/>
              </a:defRPr>
            </a:lvl3pPr>
            <a:lvl4pPr marL="1597960" indent="-228280" eaLnBrk="0" hangingPunct="0">
              <a:defRPr sz="2400">
                <a:solidFill>
                  <a:schemeClr val="tx1"/>
                </a:solidFill>
                <a:latin typeface="Arial" pitchFamily="34" charset="0"/>
                <a:ea typeface="ＭＳ Ｐゴシック" pitchFamily="34" charset="-128"/>
              </a:defRPr>
            </a:lvl4pPr>
            <a:lvl5pPr marL="2054520" indent="-228280" eaLnBrk="0" hangingPunct="0">
              <a:defRPr sz="2400">
                <a:solidFill>
                  <a:schemeClr val="tx1"/>
                </a:solidFill>
                <a:latin typeface="Arial" pitchFamily="34" charset="0"/>
                <a:ea typeface="ＭＳ Ｐゴシック" pitchFamily="34" charset="-128"/>
              </a:defRPr>
            </a:lvl5pPr>
            <a:lvl6pPr marL="2511080" indent="-228280" defTabSz="45656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7639" indent="-228280" defTabSz="45656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4199" indent="-228280" defTabSz="4565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0759" indent="-228280" defTabSz="45656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ED31EA8-16C5-4666-9D0E-47B4EBDA208E}" type="slidenum">
              <a:rPr lang="en-US" altLang="en-US" sz="1200"/>
              <a:pPr eaLnBrk="1" hangingPunct="1"/>
              <a:t>10</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itchFamily="34" charset="-128"/>
            </a:endParaRPr>
          </a:p>
        </p:txBody>
      </p:sp>
      <p:sp>
        <p:nvSpPr>
          <p:cNvPr id="1075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1910" indent="-285350" eaLnBrk="0" hangingPunct="0">
              <a:defRPr sz="2400">
                <a:solidFill>
                  <a:schemeClr val="tx1"/>
                </a:solidFill>
                <a:latin typeface="Arial" pitchFamily="34" charset="0"/>
                <a:ea typeface="ＭＳ Ｐゴシック" pitchFamily="34" charset="-128"/>
              </a:defRPr>
            </a:lvl2pPr>
            <a:lvl3pPr marL="1141400" indent="-228280" eaLnBrk="0" hangingPunct="0">
              <a:defRPr sz="2400">
                <a:solidFill>
                  <a:schemeClr val="tx1"/>
                </a:solidFill>
                <a:latin typeface="Arial" pitchFamily="34" charset="0"/>
                <a:ea typeface="ＭＳ Ｐゴシック" pitchFamily="34" charset="-128"/>
              </a:defRPr>
            </a:lvl3pPr>
            <a:lvl4pPr marL="1597960" indent="-228280" eaLnBrk="0" hangingPunct="0">
              <a:defRPr sz="2400">
                <a:solidFill>
                  <a:schemeClr val="tx1"/>
                </a:solidFill>
                <a:latin typeface="Arial" pitchFamily="34" charset="0"/>
                <a:ea typeface="ＭＳ Ｐゴシック" pitchFamily="34" charset="-128"/>
              </a:defRPr>
            </a:lvl4pPr>
            <a:lvl5pPr marL="2054520" indent="-228280" eaLnBrk="0" hangingPunct="0">
              <a:defRPr sz="2400">
                <a:solidFill>
                  <a:schemeClr val="tx1"/>
                </a:solidFill>
                <a:latin typeface="Arial" pitchFamily="34" charset="0"/>
                <a:ea typeface="ＭＳ Ｐゴシック" pitchFamily="34" charset="-128"/>
              </a:defRPr>
            </a:lvl5pPr>
            <a:lvl6pPr marL="2511080" indent="-228280" defTabSz="45656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7639" indent="-228280" defTabSz="45656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4199" indent="-228280" defTabSz="4565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0759" indent="-228280" defTabSz="45656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865E7AE-01D6-486D-8751-61049289E916}" type="slidenum">
              <a:rPr lang="en-US" altLang="en-US" sz="1200">
                <a:solidFill>
                  <a:prstClr val="black"/>
                </a:solidFill>
              </a:rPr>
              <a:pPr eaLnBrk="1" hangingPunct="1"/>
              <a:t>11</a:t>
            </a:fld>
            <a:endParaRPr lang="en-US" alt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9354817-4B10-435B-8F45-4F9F1CAE04F1}" type="slidenum">
              <a:rPr lang="en-GB" smtClean="0"/>
              <a:pPr/>
              <a:t>‹#›</a:t>
            </a:fld>
            <a:endParaRPr lang="en-GB"/>
          </a:p>
        </p:txBody>
      </p:sp>
    </p:spTree>
    <p:extLst>
      <p:ext uri="{BB962C8B-B14F-4D97-AF65-F5344CB8AC3E}">
        <p14:creationId xmlns:p14="http://schemas.microsoft.com/office/powerpoint/2010/main" val="2294525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867856-282C-4D67-BB07-DE902BD6951A}" type="slidenum">
              <a:rPr lang="en-GB" smtClean="0"/>
              <a:pPr/>
              <a:t>‹#›</a:t>
            </a:fld>
            <a:endParaRPr lang="en-GB"/>
          </a:p>
        </p:txBody>
      </p:sp>
    </p:spTree>
    <p:extLst>
      <p:ext uri="{BB962C8B-B14F-4D97-AF65-F5344CB8AC3E}">
        <p14:creationId xmlns:p14="http://schemas.microsoft.com/office/powerpoint/2010/main" val="294852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56B379E-617A-4AAE-A5EA-1BD2F7C0BE66}" type="slidenum">
              <a:rPr lang="en-GB" smtClean="0"/>
              <a:pPr/>
              <a:t>‹#›</a:t>
            </a:fld>
            <a:endParaRPr lang="en-GB"/>
          </a:p>
        </p:txBody>
      </p:sp>
    </p:spTree>
    <p:extLst>
      <p:ext uri="{BB962C8B-B14F-4D97-AF65-F5344CB8AC3E}">
        <p14:creationId xmlns:p14="http://schemas.microsoft.com/office/powerpoint/2010/main" val="6263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2492897"/>
            <a:ext cx="8229600" cy="2664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F37BA6C-07F6-4D72-B693-2537E8EEBCC6}" type="slidenum">
              <a:rPr lang="en-GB" smtClean="0"/>
              <a:pPr/>
              <a:t>‹#›</a:t>
            </a:fld>
            <a:endParaRPr lang="en-GB"/>
          </a:p>
        </p:txBody>
      </p:sp>
    </p:spTree>
    <p:extLst>
      <p:ext uri="{BB962C8B-B14F-4D97-AF65-F5344CB8AC3E}">
        <p14:creationId xmlns:p14="http://schemas.microsoft.com/office/powerpoint/2010/main" val="186265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6B8BBE-3E88-454C-8B95-BD16F36CCEF7}" type="slidenum">
              <a:rPr lang="en-GB" smtClean="0"/>
              <a:pPr/>
              <a:t>‹#›</a:t>
            </a:fld>
            <a:endParaRPr lang="en-GB"/>
          </a:p>
        </p:txBody>
      </p:sp>
    </p:spTree>
    <p:extLst>
      <p:ext uri="{BB962C8B-B14F-4D97-AF65-F5344CB8AC3E}">
        <p14:creationId xmlns:p14="http://schemas.microsoft.com/office/powerpoint/2010/main" val="359469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2431429"/>
            <a:ext cx="4038600" cy="33738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2431429"/>
            <a:ext cx="4038600" cy="33738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E015CB-4AE1-4FB9-8336-93D431F68A22}" type="slidenum">
              <a:rPr lang="en-GB" smtClean="0"/>
              <a:pPr/>
              <a:t>‹#›</a:t>
            </a:fld>
            <a:endParaRPr lang="en-GB"/>
          </a:p>
        </p:txBody>
      </p:sp>
    </p:spTree>
    <p:extLst>
      <p:ext uri="{BB962C8B-B14F-4D97-AF65-F5344CB8AC3E}">
        <p14:creationId xmlns:p14="http://schemas.microsoft.com/office/powerpoint/2010/main" val="1525148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49289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294136"/>
            <a:ext cx="4040188" cy="30151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249289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294136"/>
            <a:ext cx="4041775" cy="30151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C22EDC9-2DAB-498F-A209-ED6D72A106B1}" type="slidenum">
              <a:rPr lang="en-GB" smtClean="0"/>
              <a:pPr/>
              <a:t>‹#›</a:t>
            </a:fld>
            <a:endParaRPr lang="en-GB"/>
          </a:p>
        </p:txBody>
      </p:sp>
      <p:sp>
        <p:nvSpPr>
          <p:cNvPr id="10" name="Title 1"/>
          <p:cNvSpPr>
            <a:spLocks noGrp="1"/>
          </p:cNvSpPr>
          <p:nvPr>
            <p:ph type="title"/>
          </p:nvPr>
        </p:nvSpPr>
        <p:spPr>
          <a:xfrm>
            <a:off x="457200" y="1133872"/>
            <a:ext cx="8229600" cy="1143000"/>
          </a:xfrm>
        </p:spPr>
        <p:txBody>
          <a:bodyPr/>
          <a:lstStyle/>
          <a:p>
            <a:r>
              <a:rPr lang="en-US"/>
              <a:t>Click to edit Master title style</a:t>
            </a:r>
            <a:endParaRPr lang="en-GB" dirty="0"/>
          </a:p>
        </p:txBody>
      </p:sp>
    </p:spTree>
    <p:extLst>
      <p:ext uri="{BB962C8B-B14F-4D97-AF65-F5344CB8AC3E}">
        <p14:creationId xmlns:p14="http://schemas.microsoft.com/office/powerpoint/2010/main" val="327745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8D6D13A-CD6C-43A6-9477-44661A41F9E5}" type="slidenum">
              <a:rPr lang="en-GB" smtClean="0"/>
              <a:pPr/>
              <a:t>‹#›</a:t>
            </a:fld>
            <a:endParaRPr lang="en-GB"/>
          </a:p>
        </p:txBody>
      </p:sp>
    </p:spTree>
    <p:extLst>
      <p:ext uri="{BB962C8B-B14F-4D97-AF65-F5344CB8AC3E}">
        <p14:creationId xmlns:p14="http://schemas.microsoft.com/office/powerpoint/2010/main" val="2590245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182E51B-759A-4DA6-BA53-A179476879F1}" type="slidenum">
              <a:rPr lang="en-GB" smtClean="0"/>
              <a:pPr/>
              <a:t>‹#›</a:t>
            </a:fld>
            <a:endParaRPr lang="en-GB"/>
          </a:p>
        </p:txBody>
      </p:sp>
    </p:spTree>
    <p:extLst>
      <p:ext uri="{BB962C8B-B14F-4D97-AF65-F5344CB8AC3E}">
        <p14:creationId xmlns:p14="http://schemas.microsoft.com/office/powerpoint/2010/main" val="2033538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82DE3F6-ABC9-4C5D-B60A-B06A08BC0269}" type="slidenum">
              <a:rPr lang="en-GB" smtClean="0"/>
              <a:pPr/>
              <a:t>‹#›</a:t>
            </a:fld>
            <a:endParaRPr lang="en-GB"/>
          </a:p>
        </p:txBody>
      </p:sp>
    </p:spTree>
    <p:extLst>
      <p:ext uri="{BB962C8B-B14F-4D97-AF65-F5344CB8AC3E}">
        <p14:creationId xmlns:p14="http://schemas.microsoft.com/office/powerpoint/2010/main" val="299871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BF490BC-8820-4EFE-9670-2FBC11A9A8C0}" type="slidenum">
              <a:rPr lang="en-GB" smtClean="0"/>
              <a:pPr/>
              <a:t>‹#›</a:t>
            </a:fld>
            <a:endParaRPr lang="en-GB"/>
          </a:p>
        </p:txBody>
      </p:sp>
    </p:spTree>
    <p:extLst>
      <p:ext uri="{BB962C8B-B14F-4D97-AF65-F5344CB8AC3E}">
        <p14:creationId xmlns:p14="http://schemas.microsoft.com/office/powerpoint/2010/main" val="2868202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7424" y="1487012"/>
            <a:ext cx="8221160" cy="1008112"/>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93204" y="2636912"/>
            <a:ext cx="8229600" cy="3816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64288" y="260648"/>
            <a:ext cx="1544341" cy="927736"/>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7544" y="250722"/>
            <a:ext cx="2016224" cy="1001372"/>
          </a:xfrm>
          <a:prstGeom prst="rect">
            <a:avLst/>
          </a:prstGeom>
        </p:spPr>
      </p:pic>
    </p:spTree>
    <p:extLst>
      <p:ext uri="{BB962C8B-B14F-4D97-AF65-F5344CB8AC3E}">
        <p14:creationId xmlns:p14="http://schemas.microsoft.com/office/powerpoint/2010/main" val="359306637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David.chamberlian2@nhs.n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ign.ac.uk/what-we-do/methodology/checklists/" TargetMode="External"/><Relationship Id="rId2" Type="http://schemas.openxmlformats.org/officeDocument/2006/relationships/hyperlink" Target="http://www.casp-uk.net/"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s://www.sign.ac.uk/what-we-do/methodology/checklists/" TargetMode="External"/><Relationship Id="rId2" Type="http://schemas.openxmlformats.org/officeDocument/2006/relationships/hyperlink" Target="http://www.casp-uk.net/"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804954" y="1123538"/>
            <a:ext cx="7772400" cy="1470025"/>
          </a:xfrm>
        </p:spPr>
        <p:txBody>
          <a:bodyPr/>
          <a:lstStyle/>
          <a:p>
            <a:r>
              <a:rPr lang="en-GB" b="1" dirty="0">
                <a:solidFill>
                  <a:schemeClr val="accent1">
                    <a:lumMod val="75000"/>
                  </a:schemeClr>
                </a:solidFill>
              </a:rPr>
              <a:t>Worcestershire Health Libraries</a:t>
            </a:r>
          </a:p>
        </p:txBody>
      </p:sp>
      <p:grpSp>
        <p:nvGrpSpPr>
          <p:cNvPr id="5" name="Group 4"/>
          <p:cNvGrpSpPr/>
          <p:nvPr/>
        </p:nvGrpSpPr>
        <p:grpSpPr>
          <a:xfrm>
            <a:off x="330009" y="3419773"/>
            <a:ext cx="8744767" cy="1709738"/>
            <a:chOff x="330009" y="2420887"/>
            <a:chExt cx="8744767" cy="1709738"/>
          </a:xfrm>
        </p:grpSpPr>
        <p:pic>
          <p:nvPicPr>
            <p:cNvPr id="6" name="Picture 2" descr="DSC0046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5976" y="2420888"/>
              <a:ext cx="2188800"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176" y="2420888"/>
              <a:ext cx="2188800"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library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2354" y="2420887"/>
              <a:ext cx="2188800" cy="17097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DSCN05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009" y="2420888"/>
              <a:ext cx="2187575"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6"/>
          <p:cNvSpPr>
            <a:spLocks noChangeArrowheads="1"/>
          </p:cNvSpPr>
          <p:nvPr/>
        </p:nvSpPr>
        <p:spPr bwMode="auto">
          <a:xfrm>
            <a:off x="5197851" y="5285308"/>
            <a:ext cx="11874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b="1" dirty="0">
                <a:solidFill>
                  <a:schemeClr val="accent1">
                    <a:lumMod val="75000"/>
                  </a:schemeClr>
                </a:solidFill>
              </a:rPr>
              <a:t>                Evesham	</a:t>
            </a:r>
          </a:p>
        </p:txBody>
      </p:sp>
      <p:sp>
        <p:nvSpPr>
          <p:cNvPr id="11" name="Rectangle 7"/>
          <p:cNvSpPr>
            <a:spLocks noChangeArrowheads="1"/>
          </p:cNvSpPr>
          <p:nvPr/>
        </p:nvSpPr>
        <p:spPr bwMode="auto">
          <a:xfrm>
            <a:off x="3028560" y="5285333"/>
            <a:ext cx="12001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b="1" dirty="0">
                <a:solidFill>
                  <a:schemeClr val="accent1">
                    <a:lumMod val="75000"/>
                  </a:schemeClr>
                </a:solidFill>
              </a:rPr>
              <a:t>Redditch</a:t>
            </a:r>
          </a:p>
        </p:txBody>
      </p:sp>
      <p:sp>
        <p:nvSpPr>
          <p:cNvPr id="12" name="Rectangle 6"/>
          <p:cNvSpPr>
            <a:spLocks noChangeArrowheads="1"/>
          </p:cNvSpPr>
          <p:nvPr/>
        </p:nvSpPr>
        <p:spPr bwMode="auto">
          <a:xfrm>
            <a:off x="7327913" y="5301208"/>
            <a:ext cx="13049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b="1" dirty="0">
                <a:solidFill>
                  <a:schemeClr val="accent1">
                    <a:lumMod val="75000"/>
                  </a:schemeClr>
                </a:solidFill>
              </a:rPr>
              <a:t>Worcester</a:t>
            </a:r>
          </a:p>
        </p:txBody>
      </p:sp>
      <p:sp>
        <p:nvSpPr>
          <p:cNvPr id="13" name="Rectangle 7"/>
          <p:cNvSpPr>
            <a:spLocks noChangeArrowheads="1"/>
          </p:cNvSpPr>
          <p:nvPr/>
        </p:nvSpPr>
        <p:spPr bwMode="auto">
          <a:xfrm>
            <a:off x="451452" y="5285333"/>
            <a:ext cx="19446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b="1" dirty="0">
                <a:solidFill>
                  <a:schemeClr val="accent1">
                    <a:lumMod val="75000"/>
                  </a:schemeClr>
                </a:solidFill>
              </a:rPr>
              <a:t>Kidderminster</a:t>
            </a:r>
          </a:p>
        </p:txBody>
      </p:sp>
      <p:sp>
        <p:nvSpPr>
          <p:cNvPr id="16" name="TextBox 15"/>
          <p:cNvSpPr txBox="1"/>
          <p:nvPr/>
        </p:nvSpPr>
        <p:spPr>
          <a:xfrm>
            <a:off x="330009" y="2574529"/>
            <a:ext cx="8744767" cy="461665"/>
          </a:xfrm>
          <a:prstGeom prst="rect">
            <a:avLst/>
          </a:prstGeom>
          <a:solidFill>
            <a:schemeClr val="accent1">
              <a:lumMod val="75000"/>
            </a:schemeClr>
          </a:solidFill>
        </p:spPr>
        <p:txBody>
          <a:bodyPr wrap="square" rtlCol="0">
            <a:spAutoFit/>
          </a:bodyPr>
          <a:lstStyle/>
          <a:p>
            <a:pPr algn="ctr"/>
            <a:r>
              <a:rPr lang="en-GB" sz="2400" b="1" dirty="0">
                <a:solidFill>
                  <a:schemeClr val="bg1"/>
                </a:solidFill>
                <a:latin typeface="Calibri" pitchFamily="34" charset="0"/>
                <a:cs typeface="Calibri" pitchFamily="34" charset="0"/>
              </a:rPr>
              <a:t>Critical Appraisal</a:t>
            </a:r>
          </a:p>
        </p:txBody>
      </p:sp>
    </p:spTree>
    <p:extLst>
      <p:ext uri="{BB962C8B-B14F-4D97-AF65-F5344CB8AC3E}">
        <p14:creationId xmlns:p14="http://schemas.microsoft.com/office/powerpoint/2010/main" val="1668205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67544" y="764704"/>
            <a:ext cx="8229600" cy="1143000"/>
          </a:xfrm>
        </p:spPr>
        <p:txBody>
          <a:bodyPr/>
          <a:lstStyle/>
          <a:p>
            <a:pPr eaLnBrk="1" hangingPunct="1"/>
            <a:r>
              <a:rPr lang="en-US" altLang="en-US" sz="4000" b="1" dirty="0">
                <a:ea typeface="ＭＳ Ｐゴシック" pitchFamily="34" charset="-128"/>
              </a:rPr>
              <a:t>Critical Appraisal </a:t>
            </a:r>
          </a:p>
        </p:txBody>
      </p:sp>
      <p:sp>
        <p:nvSpPr>
          <p:cNvPr id="39938" name="Content Placeholder 2"/>
          <p:cNvSpPr>
            <a:spLocks noGrp="1"/>
          </p:cNvSpPr>
          <p:nvPr>
            <p:ph idx="1"/>
          </p:nvPr>
        </p:nvSpPr>
        <p:spPr>
          <a:xfrm>
            <a:off x="467544" y="1700808"/>
            <a:ext cx="8229600" cy="3633788"/>
          </a:xfrm>
        </p:spPr>
        <p:txBody>
          <a:bodyPr>
            <a:normAutofit lnSpcReduction="10000"/>
          </a:bodyPr>
          <a:lstStyle/>
          <a:p>
            <a:pPr marL="0" indent="0" eaLnBrk="1" hangingPunct="1">
              <a:buNone/>
            </a:pPr>
            <a:r>
              <a:rPr lang="en-US" altLang="en-US" sz="2000" dirty="0">
                <a:ea typeface="ＭＳ Ｐゴシック" pitchFamily="34" charset="-128"/>
              </a:rPr>
              <a:t>Critical appraisal of any study design must assess:</a:t>
            </a:r>
          </a:p>
          <a:p>
            <a:pPr marL="0" indent="0" eaLnBrk="1" hangingPunct="1">
              <a:buNone/>
            </a:pPr>
            <a:endParaRPr lang="en-US" altLang="en-US" sz="2000" dirty="0">
              <a:ea typeface="ＭＳ Ｐゴシック" pitchFamily="34" charset="-128"/>
            </a:endParaRPr>
          </a:p>
          <a:p>
            <a:pPr eaLnBrk="1" hangingPunct="1">
              <a:buFont typeface="Wingdings 2" pitchFamily="18" charset="2"/>
              <a:buNone/>
            </a:pPr>
            <a:r>
              <a:rPr lang="en-US" altLang="en-US" sz="2000" dirty="0">
                <a:solidFill>
                  <a:srgbClr val="000090"/>
                </a:solidFill>
                <a:ea typeface="ＭＳ Ｐゴシック" pitchFamily="34" charset="-128"/>
              </a:rPr>
              <a:t>Validity</a:t>
            </a:r>
          </a:p>
          <a:p>
            <a:pPr lvl="1" eaLnBrk="1" hangingPunct="1"/>
            <a:r>
              <a:rPr lang="en-US" altLang="en-US" sz="2000" dirty="0">
                <a:ea typeface="ＭＳ Ｐゴシック" pitchFamily="34" charset="-128"/>
              </a:rPr>
              <a:t>Were sound scientific methods used? </a:t>
            </a:r>
          </a:p>
          <a:p>
            <a:pPr lvl="1" eaLnBrk="1" hangingPunct="1"/>
            <a:r>
              <a:rPr lang="en-US" altLang="en-US" sz="2000" dirty="0">
                <a:ea typeface="ＭＳ Ｐゴシック" pitchFamily="34" charset="-128"/>
              </a:rPr>
              <a:t>Chance / Bias / Confounding Factors</a:t>
            </a:r>
          </a:p>
          <a:p>
            <a:pPr eaLnBrk="1" hangingPunct="1"/>
            <a:r>
              <a:rPr lang="en-US" altLang="en-US" sz="2000" dirty="0">
                <a:solidFill>
                  <a:srgbClr val="000090"/>
                </a:solidFill>
                <a:ea typeface="ＭＳ Ｐゴシック" pitchFamily="34" charset="-128"/>
              </a:rPr>
              <a:t>Results</a:t>
            </a:r>
          </a:p>
          <a:p>
            <a:pPr lvl="1" eaLnBrk="1" hangingPunct="1"/>
            <a:r>
              <a:rPr lang="en-US" altLang="en-US" sz="2000" dirty="0">
                <a:ea typeface="ＭＳ Ｐゴシック" pitchFamily="34" charset="-128"/>
              </a:rPr>
              <a:t>What are the results and how are they expressed?</a:t>
            </a:r>
          </a:p>
          <a:p>
            <a:pPr eaLnBrk="1" hangingPunct="1"/>
            <a:r>
              <a:rPr lang="en-US" altLang="en-US" sz="2000" dirty="0">
                <a:solidFill>
                  <a:srgbClr val="000090"/>
                </a:solidFill>
                <a:ea typeface="ＭＳ Ｐゴシック" pitchFamily="34" charset="-128"/>
              </a:rPr>
              <a:t>Relevance</a:t>
            </a:r>
          </a:p>
          <a:p>
            <a:pPr lvl="1" eaLnBrk="1" hangingPunct="1"/>
            <a:r>
              <a:rPr lang="en-US" altLang="en-US" sz="2000" dirty="0">
                <a:ea typeface="ＭＳ Ｐゴシック" pitchFamily="34" charset="-128"/>
              </a:rPr>
              <a:t>Are the findings </a:t>
            </a:r>
            <a:r>
              <a:rPr lang="en-US" altLang="en-US" sz="2000" dirty="0" err="1">
                <a:ea typeface="ＭＳ Ｐゴシック" pitchFamily="34" charset="-128"/>
              </a:rPr>
              <a:t>generalisable</a:t>
            </a:r>
            <a:r>
              <a:rPr lang="en-US" altLang="en-US" sz="2000" dirty="0">
                <a:ea typeface="ＭＳ Ｐゴシック" pitchFamily="34" charset="-128"/>
              </a:rPr>
              <a:t> – can they be applied to settings / situations outside the research study? Do these results apply to my local context?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733256"/>
            <a:ext cx="1231716" cy="936104"/>
          </a:xfrm>
          <a:prstGeom prst="rect">
            <a:avLst/>
          </a:prstGeom>
        </p:spPr>
      </p:pic>
    </p:spTree>
    <p:extLst>
      <p:ext uri="{BB962C8B-B14F-4D97-AF65-F5344CB8AC3E}">
        <p14:creationId xmlns:p14="http://schemas.microsoft.com/office/powerpoint/2010/main" val="3262037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115616" y="1124744"/>
            <a:ext cx="7583487" cy="907157"/>
          </a:xfrm>
        </p:spPr>
        <p:txBody>
          <a:bodyPr/>
          <a:lstStyle/>
          <a:p>
            <a:r>
              <a:rPr lang="en-GB" sz="4000" b="1" dirty="0"/>
              <a:t>Potential Errors of research</a:t>
            </a:r>
            <a:endParaRPr lang="en-US" altLang="en-US" sz="4000" b="1" dirty="0">
              <a:ea typeface="ＭＳ Ｐゴシック" pitchFamily="34" charset="-128"/>
            </a:endParaRPr>
          </a:p>
        </p:txBody>
      </p:sp>
      <p:sp>
        <p:nvSpPr>
          <p:cNvPr id="41986" name="Content Placeholder 2"/>
          <p:cNvSpPr>
            <a:spLocks noGrp="1"/>
          </p:cNvSpPr>
          <p:nvPr>
            <p:ph idx="1"/>
          </p:nvPr>
        </p:nvSpPr>
        <p:spPr>
          <a:xfrm>
            <a:off x="251520" y="1844824"/>
            <a:ext cx="8785225" cy="4896544"/>
          </a:xfrm>
        </p:spPr>
        <p:txBody>
          <a:bodyPr>
            <a:normAutofit/>
          </a:bodyPr>
          <a:lstStyle/>
          <a:p>
            <a:pPr>
              <a:spcBef>
                <a:spcPts val="0"/>
              </a:spcBef>
            </a:pPr>
            <a:r>
              <a:rPr lang="en-US" altLang="en-US" sz="1800" dirty="0">
                <a:ea typeface="ＭＳ Ｐゴシック" pitchFamily="34" charset="-128"/>
              </a:rPr>
              <a:t>Chance</a:t>
            </a:r>
          </a:p>
          <a:p>
            <a:pPr lvl="2">
              <a:spcBef>
                <a:spcPts val="0"/>
              </a:spcBef>
            </a:pPr>
            <a:r>
              <a:rPr lang="en-US" altLang="en-US" sz="1800" dirty="0">
                <a:ea typeface="ＭＳ Ｐゴシック" pitchFamily="34" charset="-128"/>
              </a:rPr>
              <a:t>A </a:t>
            </a:r>
            <a:r>
              <a:rPr lang="en-US" altLang="en-US" sz="1800" u="sng" dirty="0">
                <a:ea typeface="ＭＳ Ｐゴシック" pitchFamily="34" charset="-128"/>
              </a:rPr>
              <a:t>random error</a:t>
            </a:r>
            <a:r>
              <a:rPr lang="en-US" altLang="en-US" sz="1800" dirty="0">
                <a:ea typeface="ＭＳ Ｐゴシック" pitchFamily="34" charset="-128"/>
              </a:rPr>
              <a:t> appearing to cause an association between an intervention and an outcome. Probability of a random error is estimated using statistics (p values &amp; confidence intervals)</a:t>
            </a:r>
          </a:p>
          <a:p>
            <a:pPr>
              <a:spcBef>
                <a:spcPts val="0"/>
              </a:spcBef>
            </a:pPr>
            <a:r>
              <a:rPr lang="en-US" altLang="en-US" sz="1800" dirty="0">
                <a:ea typeface="ＭＳ Ｐゴシック" pitchFamily="34" charset="-128"/>
              </a:rPr>
              <a:t>Bias</a:t>
            </a:r>
          </a:p>
          <a:p>
            <a:pPr lvl="1">
              <a:spcBef>
                <a:spcPts val="0"/>
              </a:spcBef>
            </a:pPr>
            <a:r>
              <a:rPr lang="en-US" altLang="en-US" sz="1800" dirty="0">
                <a:ea typeface="ＭＳ Ｐゴシック" pitchFamily="34" charset="-128"/>
              </a:rPr>
              <a:t>The deviation of results from the truth due to </a:t>
            </a:r>
            <a:r>
              <a:rPr lang="en-US" altLang="en-US" sz="1800" u="sng" dirty="0">
                <a:ea typeface="ＭＳ Ｐゴシック" pitchFamily="34" charset="-128"/>
              </a:rPr>
              <a:t>systematic error</a:t>
            </a:r>
            <a:r>
              <a:rPr lang="en-US" altLang="en-US" sz="1800" dirty="0">
                <a:ea typeface="ＭＳ Ｐゴシック" pitchFamily="34" charset="-128"/>
              </a:rPr>
              <a:t> in the research methodology. </a:t>
            </a:r>
            <a:r>
              <a:rPr lang="en-US" altLang="en-US" sz="1800" dirty="0" err="1">
                <a:ea typeface="ＭＳ Ｐゴシック" pitchFamily="34" charset="-128"/>
              </a:rPr>
              <a:t>E.g</a:t>
            </a:r>
            <a:r>
              <a:rPr lang="en-US" altLang="en-US" sz="1800" dirty="0">
                <a:ea typeface="ＭＳ Ｐゴシック" pitchFamily="34" charset="-128"/>
              </a:rPr>
              <a:t>:</a:t>
            </a:r>
          </a:p>
          <a:p>
            <a:pPr lvl="2">
              <a:spcBef>
                <a:spcPts val="0"/>
              </a:spcBef>
            </a:pPr>
            <a:r>
              <a:rPr lang="en-US" altLang="en-US" sz="1800" dirty="0">
                <a:ea typeface="ＭＳ Ｐゴシック" pitchFamily="34" charset="-128"/>
              </a:rPr>
              <a:t>Selection Bias – may result in the sample being unrepresentative </a:t>
            </a:r>
          </a:p>
          <a:p>
            <a:pPr lvl="2">
              <a:spcBef>
                <a:spcPts val="0"/>
              </a:spcBef>
            </a:pPr>
            <a:r>
              <a:rPr lang="en-US" altLang="en-US" sz="1800" dirty="0">
                <a:ea typeface="ＭＳ Ｐゴシック" pitchFamily="34" charset="-128"/>
              </a:rPr>
              <a:t>Measurement Bias – issues related to how the outcome was measured </a:t>
            </a:r>
            <a:r>
              <a:rPr lang="en-US" altLang="en-US" sz="1800" dirty="0" err="1">
                <a:ea typeface="ＭＳ Ｐゴシック" pitchFamily="34" charset="-128"/>
              </a:rPr>
              <a:t>e.g</a:t>
            </a:r>
            <a:r>
              <a:rPr lang="en-US" altLang="en-US" sz="1800" dirty="0">
                <a:ea typeface="ＭＳ Ｐゴシック" pitchFamily="34" charset="-128"/>
              </a:rPr>
              <a:t> Instrument bias, recall bias, Attention bias</a:t>
            </a:r>
          </a:p>
          <a:p>
            <a:pPr lvl="2">
              <a:spcBef>
                <a:spcPts val="0"/>
              </a:spcBef>
            </a:pPr>
            <a:r>
              <a:rPr lang="en-US" altLang="en-US" sz="1800" dirty="0">
                <a:ea typeface="ＭＳ Ｐゴシック" pitchFamily="34" charset="-128"/>
              </a:rPr>
              <a:t>Intervention Bias – differences in the how the treatment was carried out or subjects exposed to the factor of interest </a:t>
            </a:r>
            <a:r>
              <a:rPr lang="en-US" altLang="en-US" sz="1800" dirty="0" err="1">
                <a:ea typeface="ＭＳ Ｐゴシック" pitchFamily="34" charset="-128"/>
              </a:rPr>
              <a:t>e.g</a:t>
            </a:r>
            <a:r>
              <a:rPr lang="en-US" altLang="en-US" sz="1800" dirty="0">
                <a:ea typeface="ＭＳ Ｐゴシック" pitchFamily="34" charset="-128"/>
              </a:rPr>
              <a:t> Timing bias, withdrawal bias, Contamination bias </a:t>
            </a:r>
          </a:p>
          <a:p>
            <a:pPr>
              <a:spcBef>
                <a:spcPts val="0"/>
              </a:spcBef>
            </a:pPr>
            <a:r>
              <a:rPr lang="en-US" altLang="en-US" sz="1800" dirty="0">
                <a:ea typeface="ＭＳ Ｐゴシック" pitchFamily="34" charset="-128"/>
              </a:rPr>
              <a:t>Confounding Factors</a:t>
            </a:r>
          </a:p>
          <a:p>
            <a:pPr lvl="2">
              <a:spcBef>
                <a:spcPts val="0"/>
              </a:spcBef>
            </a:pPr>
            <a:r>
              <a:rPr lang="en-GB" altLang="en-US" sz="1800" dirty="0">
                <a:ea typeface="ＭＳ Ｐゴシック" pitchFamily="34" charset="-128"/>
              </a:rPr>
              <a:t>Where part of the observed relationship between two variables is due to the action of a third variable</a:t>
            </a:r>
          </a:p>
          <a:p>
            <a:pPr lvl="2">
              <a:spcBef>
                <a:spcPts val="0"/>
              </a:spcBef>
            </a:pPr>
            <a:r>
              <a:rPr lang="en-GB" altLang="en-US" sz="1800" dirty="0">
                <a:ea typeface="ＭＳ Ｐゴシック" pitchFamily="34" charset="-128"/>
              </a:rPr>
              <a:t>Known confounders: e.g. age, gender, smoking, etc. </a:t>
            </a:r>
          </a:p>
          <a:p>
            <a:pPr lvl="2"/>
            <a:endParaRPr lang="en-US" altLang="en-US" dirty="0">
              <a:ea typeface="ＭＳ Ｐゴシック" pitchFamily="34" charset="-12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021288"/>
            <a:ext cx="936104" cy="711439"/>
          </a:xfrm>
          <a:prstGeom prst="rect">
            <a:avLst/>
          </a:prstGeom>
        </p:spPr>
      </p:pic>
    </p:spTree>
    <p:extLst>
      <p:ext uri="{BB962C8B-B14F-4D97-AF65-F5344CB8AC3E}">
        <p14:creationId xmlns:p14="http://schemas.microsoft.com/office/powerpoint/2010/main" val="984488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697260"/>
            <a:ext cx="8229600" cy="1143000"/>
          </a:xfrm>
        </p:spPr>
        <p:txBody>
          <a:bodyPr>
            <a:normAutofit/>
          </a:bodyPr>
          <a:lstStyle/>
          <a:p>
            <a:r>
              <a:rPr lang="en-GB" sz="4000" b="1" dirty="0"/>
              <a:t>Probability</a:t>
            </a:r>
            <a:endParaRPr lang="en-GB" sz="4000" dirty="0"/>
          </a:p>
        </p:txBody>
      </p:sp>
      <p:sp>
        <p:nvSpPr>
          <p:cNvPr id="2" name="Content Placeholder 1"/>
          <p:cNvSpPr>
            <a:spLocks noGrp="1"/>
          </p:cNvSpPr>
          <p:nvPr>
            <p:ph idx="1"/>
          </p:nvPr>
        </p:nvSpPr>
        <p:spPr>
          <a:xfrm>
            <a:off x="251520" y="1556792"/>
            <a:ext cx="8640959" cy="4968552"/>
          </a:xfrm>
          <a:ln>
            <a:noFill/>
          </a:ln>
        </p:spPr>
        <p:txBody>
          <a:bodyPr>
            <a:normAutofit fontScale="25000" lnSpcReduction="20000"/>
          </a:bodyPr>
          <a:lstStyle/>
          <a:p>
            <a:pPr marL="0" indent="0">
              <a:buNone/>
            </a:pPr>
            <a:r>
              <a:rPr lang="en-GB" sz="8000" dirty="0"/>
              <a:t>How precise are the results?</a:t>
            </a:r>
          </a:p>
          <a:p>
            <a:pPr marL="0" indent="0">
              <a:buNone/>
            </a:pPr>
            <a:endParaRPr lang="en-GB" sz="8000" dirty="0"/>
          </a:p>
          <a:p>
            <a:r>
              <a:rPr lang="en-GB" sz="8000" dirty="0"/>
              <a:t>A Probability value is a statement of how likely something is to be by chance. </a:t>
            </a:r>
          </a:p>
          <a:p>
            <a:endParaRPr lang="en-GB" sz="8000" dirty="0"/>
          </a:p>
          <a:p>
            <a:r>
              <a:rPr lang="en-GB" sz="8000" dirty="0"/>
              <a:t>A probability value of 1 would mean it was entirely due to chance. A probability of 0.5 would mean it had a 50% chance of being due to chance. </a:t>
            </a:r>
          </a:p>
          <a:p>
            <a:endParaRPr lang="en-GB" sz="8000" dirty="0"/>
          </a:p>
          <a:p>
            <a:r>
              <a:rPr lang="en-GB" sz="8000" dirty="0"/>
              <a:t>The magic figure that a study should reach is 0.05, which means there is only a 5% likelihood of a result being due to chance. </a:t>
            </a:r>
          </a:p>
          <a:p>
            <a:endParaRPr lang="en-GB" sz="8000" dirty="0"/>
          </a:p>
          <a:p>
            <a:r>
              <a:rPr lang="en-GB" sz="8000" dirty="0"/>
              <a:t>The lower the figure the better, so 0.005 would be very unlikely to be due to chance.</a:t>
            </a:r>
          </a:p>
          <a:p>
            <a:endParaRPr lang="en-GB" sz="8000" dirty="0"/>
          </a:p>
          <a:p>
            <a:r>
              <a:rPr lang="en-GB" sz="8000" dirty="0"/>
              <a:t>Generally, look for P&lt;0.05 (1 in 20)</a:t>
            </a:r>
          </a:p>
          <a:p>
            <a:pPr marL="0" indent="0">
              <a:buNone/>
            </a:pPr>
            <a:endParaRPr lang="en-GB" sz="4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5805264"/>
            <a:ext cx="1231716" cy="936104"/>
          </a:xfrm>
          <a:prstGeom prst="rect">
            <a:avLst/>
          </a:prstGeom>
        </p:spPr>
      </p:pic>
    </p:spTree>
    <p:extLst>
      <p:ext uri="{BB962C8B-B14F-4D97-AF65-F5344CB8AC3E}">
        <p14:creationId xmlns:p14="http://schemas.microsoft.com/office/powerpoint/2010/main" val="2168956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6855" y="1005754"/>
            <a:ext cx="8229600" cy="1143000"/>
          </a:xfrm>
        </p:spPr>
        <p:txBody>
          <a:bodyPr>
            <a:normAutofit/>
          </a:bodyPr>
          <a:lstStyle/>
          <a:p>
            <a:r>
              <a:rPr lang="en-GB" sz="4000" b="1" dirty="0"/>
              <a:t>Confidence Intervals</a:t>
            </a:r>
            <a:endParaRPr lang="en-GB" sz="4000" dirty="0"/>
          </a:p>
        </p:txBody>
      </p:sp>
      <p:sp>
        <p:nvSpPr>
          <p:cNvPr id="2" name="Content Placeholder 1"/>
          <p:cNvSpPr>
            <a:spLocks noGrp="1"/>
          </p:cNvSpPr>
          <p:nvPr>
            <p:ph idx="1"/>
          </p:nvPr>
        </p:nvSpPr>
        <p:spPr>
          <a:xfrm>
            <a:off x="251521" y="1988840"/>
            <a:ext cx="3888431" cy="4824536"/>
          </a:xfrm>
          <a:ln>
            <a:noFill/>
          </a:ln>
        </p:spPr>
        <p:txBody>
          <a:bodyPr>
            <a:normAutofit fontScale="47500" lnSpcReduction="20000"/>
          </a:bodyPr>
          <a:lstStyle/>
          <a:p>
            <a:pPr lvl="1"/>
            <a:r>
              <a:rPr lang="en-US" sz="3400" dirty="0">
                <a:ea typeface="ＭＳ Ｐゴシック" pitchFamily="-84" charset="-128"/>
              </a:rPr>
              <a:t>An alternative way of assessing the effects of chance</a:t>
            </a:r>
          </a:p>
          <a:p>
            <a:pPr lvl="1"/>
            <a:r>
              <a:rPr lang="en-US" sz="3400" dirty="0">
                <a:ea typeface="ＭＳ Ｐゴシック" pitchFamily="-84" charset="-128"/>
              </a:rPr>
              <a:t>The result of the trial is a </a:t>
            </a:r>
            <a:r>
              <a:rPr lang="ja-JP" altLang="en-US" sz="3400" dirty="0">
                <a:ea typeface="ＭＳ Ｐゴシック" pitchFamily="-84" charset="-128"/>
              </a:rPr>
              <a:t>“</a:t>
            </a:r>
            <a:r>
              <a:rPr lang="en-US" altLang="ja-JP" sz="3400" dirty="0">
                <a:ea typeface="ＭＳ Ｐゴシック" pitchFamily="-84" charset="-128"/>
              </a:rPr>
              <a:t>point estimate</a:t>
            </a:r>
            <a:r>
              <a:rPr lang="ja-JP" altLang="en-US" sz="3400" dirty="0">
                <a:ea typeface="ＭＳ Ｐゴシック" pitchFamily="-84" charset="-128"/>
              </a:rPr>
              <a:t>”</a:t>
            </a:r>
            <a:r>
              <a:rPr lang="en-US" altLang="ja-JP" sz="3400" dirty="0">
                <a:ea typeface="ＭＳ Ｐゴシック" pitchFamily="-84" charset="-128"/>
              </a:rPr>
              <a:t> – if you ran the trial again you will get a different result</a:t>
            </a:r>
          </a:p>
          <a:p>
            <a:pPr lvl="1"/>
            <a:r>
              <a:rPr lang="en-US" sz="3400" dirty="0">
                <a:ea typeface="ＭＳ Ｐゴシック" pitchFamily="-84" charset="-128"/>
              </a:rPr>
              <a:t>The Confidence Interval gives the range in which you think the real answer </a:t>
            </a:r>
          </a:p>
          <a:p>
            <a:pPr lvl="1"/>
            <a:r>
              <a:rPr lang="en-US" sz="3400" dirty="0">
                <a:ea typeface="ＭＳ Ｐゴシック" pitchFamily="-84" charset="-128"/>
              </a:rPr>
              <a:t>The 95% CI is the range in which we are 95% certain that the true population value lies</a:t>
            </a:r>
          </a:p>
          <a:p>
            <a:pPr lvl="1"/>
            <a:r>
              <a:rPr lang="en-GB" sz="3400" dirty="0"/>
              <a:t>If the confidence intervals for individual studies overlap with this line, it demonstrates that at the given level of confidence their effect sizes do not differ from no effect for the individual study.</a:t>
            </a:r>
          </a:p>
          <a:p>
            <a:pPr lvl="1"/>
            <a:r>
              <a:rPr lang="en-US" sz="3400" dirty="0">
                <a:ea typeface="ＭＳ Ｐゴシック" pitchFamily="-84" charset="-128"/>
              </a:rPr>
              <a:t>Look at how wide the interval is, and the values at each end</a:t>
            </a:r>
          </a:p>
          <a:p>
            <a:pPr lvl="1"/>
            <a:endParaRPr lang="en-US" sz="3200" dirty="0">
              <a:ea typeface="ＭＳ Ｐゴシック" pitchFamily="-84"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5813" y="6027324"/>
            <a:ext cx="933558" cy="70950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988840"/>
            <a:ext cx="4248471" cy="39944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rot="10800000" flipV="1">
            <a:off x="6554688" y="2224088"/>
            <a:ext cx="1219200" cy="3857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8967" y="1983582"/>
            <a:ext cx="15430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6"/>
          <p:cNvSpPr txBox="1">
            <a:spLocks noChangeArrowheads="1"/>
          </p:cNvSpPr>
          <p:nvPr/>
        </p:nvSpPr>
        <p:spPr bwMode="auto">
          <a:xfrm>
            <a:off x="7403579" y="3049587"/>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en-US" sz="1400" dirty="0"/>
              <a:t>Best Estimate</a:t>
            </a:r>
          </a:p>
        </p:txBody>
      </p:sp>
      <p:cxnSp>
        <p:nvCxnSpPr>
          <p:cNvPr id="9" name="Straight Arrow Connector 8"/>
          <p:cNvCxnSpPr/>
          <p:nvPr/>
        </p:nvCxnSpPr>
        <p:spPr>
          <a:xfrm flipH="1" flipV="1">
            <a:off x="7583388" y="2846388"/>
            <a:ext cx="352425" cy="3000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8"/>
          <p:cNvSpPr txBox="1">
            <a:spLocks noChangeArrowheads="1"/>
          </p:cNvSpPr>
          <p:nvPr/>
        </p:nvSpPr>
        <p:spPr bwMode="auto">
          <a:xfrm>
            <a:off x="5128401" y="2355057"/>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en-US" sz="1200" dirty="0"/>
              <a:t>Individual sample size</a:t>
            </a:r>
          </a:p>
        </p:txBody>
      </p:sp>
      <p:sp>
        <p:nvSpPr>
          <p:cNvPr id="12" name="TextBox 9"/>
          <p:cNvSpPr txBox="1">
            <a:spLocks noChangeArrowheads="1"/>
          </p:cNvSpPr>
          <p:nvPr/>
        </p:nvSpPr>
        <p:spPr bwMode="auto">
          <a:xfrm>
            <a:off x="5157167" y="2765425"/>
            <a:ext cx="137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en-US" sz="1200" dirty="0"/>
              <a:t>Combined Results</a:t>
            </a:r>
          </a:p>
        </p:txBody>
      </p:sp>
      <p:sp>
        <p:nvSpPr>
          <p:cNvPr id="13" name="TextBox 10"/>
          <p:cNvSpPr txBox="1">
            <a:spLocks noChangeArrowheads="1"/>
          </p:cNvSpPr>
          <p:nvPr/>
        </p:nvSpPr>
        <p:spPr bwMode="auto">
          <a:xfrm>
            <a:off x="4014167" y="3920641"/>
            <a:ext cx="182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en-US" sz="1400" dirty="0"/>
              <a:t>Confidence Interval</a:t>
            </a:r>
          </a:p>
        </p:txBody>
      </p:sp>
      <p:cxnSp>
        <p:nvCxnSpPr>
          <p:cNvPr id="14" name="Straight Arrow Connector 13"/>
          <p:cNvCxnSpPr/>
          <p:nvPr/>
        </p:nvCxnSpPr>
        <p:spPr>
          <a:xfrm>
            <a:off x="4899801" y="4194174"/>
            <a:ext cx="457200" cy="3778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5" y="5618163"/>
            <a:ext cx="17557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21"/>
          <p:cNvSpPr txBox="1">
            <a:spLocks noChangeArrowheads="1"/>
          </p:cNvSpPr>
          <p:nvPr/>
        </p:nvSpPr>
        <p:spPr bwMode="auto">
          <a:xfrm>
            <a:off x="6846852" y="5646737"/>
            <a:ext cx="1735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en-US" sz="1400" b="1" dirty="0" err="1"/>
              <a:t>Favours</a:t>
            </a:r>
            <a:r>
              <a:rPr lang="en-US" sz="1400" dirty="0"/>
              <a:t> </a:t>
            </a:r>
            <a:r>
              <a:rPr lang="en-US" sz="1400" b="1" dirty="0"/>
              <a:t>Control</a:t>
            </a:r>
          </a:p>
        </p:txBody>
      </p:sp>
    </p:spTree>
    <p:extLst>
      <p:ext uri="{BB962C8B-B14F-4D97-AF65-F5344CB8AC3E}">
        <p14:creationId xmlns:p14="http://schemas.microsoft.com/office/powerpoint/2010/main" val="590362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t>Look at an article</a:t>
            </a:r>
          </a:p>
        </p:txBody>
      </p:sp>
      <p:sp>
        <p:nvSpPr>
          <p:cNvPr id="3" name="Content Placeholder 2"/>
          <p:cNvSpPr>
            <a:spLocks noGrp="1"/>
          </p:cNvSpPr>
          <p:nvPr>
            <p:ph idx="1"/>
          </p:nvPr>
        </p:nvSpPr>
        <p:spPr/>
        <p:txBody>
          <a:bodyPr>
            <a:normAutofit fontScale="92500" lnSpcReduction="20000"/>
          </a:bodyPr>
          <a:lstStyle/>
          <a:p>
            <a:r>
              <a:rPr lang="en-GB" dirty="0" err="1"/>
              <a:t>Moscati</a:t>
            </a:r>
            <a:r>
              <a:rPr lang="en-GB" dirty="0"/>
              <a:t>, R.M et al (2007) A </a:t>
            </a:r>
            <a:r>
              <a:rPr lang="en-GB" dirty="0" err="1"/>
              <a:t>multicenter</a:t>
            </a:r>
            <a:r>
              <a:rPr lang="en-GB" dirty="0"/>
              <a:t> comparison of tap water versus sterile saline for wound irrigation. Academic emergency medicine.  14(5) p.404-409</a:t>
            </a:r>
          </a:p>
          <a:p>
            <a:r>
              <a:rPr lang="en-GB" dirty="0"/>
              <a:t>Read it through</a:t>
            </a:r>
          </a:p>
          <a:p>
            <a:r>
              <a:rPr lang="en-GB" dirty="0"/>
              <a:t>Go through the CASP 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5733256"/>
            <a:ext cx="1231716" cy="936104"/>
          </a:xfrm>
          <a:prstGeom prst="rect">
            <a:avLst/>
          </a:prstGeom>
        </p:spPr>
      </p:pic>
    </p:spTree>
    <p:extLst>
      <p:ext uri="{BB962C8B-B14F-4D97-AF65-F5344CB8AC3E}">
        <p14:creationId xmlns:p14="http://schemas.microsoft.com/office/powerpoint/2010/main" val="144164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424" y="1268760"/>
            <a:ext cx="8402636" cy="1008112"/>
          </a:xfrm>
        </p:spPr>
        <p:txBody>
          <a:bodyPr/>
          <a:lstStyle/>
          <a:p>
            <a:pPr algn="l"/>
            <a:r>
              <a:rPr lang="en-GB" sz="2400" b="1" dirty="0"/>
              <a:t>1.	Did the study address a clearly focused question?</a:t>
            </a:r>
          </a:p>
        </p:txBody>
      </p:sp>
      <p:sp>
        <p:nvSpPr>
          <p:cNvPr id="3" name="Content Placeholder 2"/>
          <p:cNvSpPr>
            <a:spLocks noGrp="1"/>
          </p:cNvSpPr>
          <p:nvPr>
            <p:ph idx="1"/>
          </p:nvPr>
        </p:nvSpPr>
        <p:spPr>
          <a:xfrm>
            <a:off x="395536" y="2060848"/>
            <a:ext cx="8229600" cy="3633788"/>
          </a:xfrm>
        </p:spPr>
        <p:txBody>
          <a:bodyPr>
            <a:normAutofit lnSpcReduction="10000"/>
          </a:bodyPr>
          <a:lstStyle/>
          <a:p>
            <a:pPr marL="0" indent="0">
              <a:buNone/>
            </a:pPr>
            <a:r>
              <a:rPr lang="en-GB" sz="2000" dirty="0"/>
              <a:t>Population: &gt;17 </a:t>
            </a:r>
            <a:r>
              <a:rPr lang="en-GB" sz="2000" dirty="0" err="1"/>
              <a:t>yrs</a:t>
            </a:r>
            <a:r>
              <a:rPr lang="en-GB" sz="2000" dirty="0"/>
              <a:t> with uncomplicated skin lacerations requiring staple or suture repair. Lots of specific exclusions. </a:t>
            </a:r>
            <a:r>
              <a:rPr lang="en-GB" sz="2000" dirty="0">
                <a:solidFill>
                  <a:srgbClr val="00B0F0"/>
                </a:solidFill>
              </a:rPr>
              <a:t>Abstract and p. 405 Study Setting &amp; Population</a:t>
            </a:r>
          </a:p>
          <a:p>
            <a:pPr marL="0" indent="0">
              <a:buNone/>
            </a:pPr>
            <a:endParaRPr lang="en-GB" sz="1000" dirty="0">
              <a:solidFill>
                <a:srgbClr val="00B0F0"/>
              </a:solidFill>
            </a:endParaRPr>
          </a:p>
          <a:p>
            <a:pPr marL="0" indent="0">
              <a:buNone/>
            </a:pPr>
            <a:r>
              <a:rPr lang="en-GB" sz="2000" dirty="0"/>
              <a:t>Intervention: Irrigation with tap water in sink or with normal saline using a sterile syringe. </a:t>
            </a:r>
            <a:r>
              <a:rPr lang="en-GB" sz="2000" dirty="0">
                <a:solidFill>
                  <a:srgbClr val="00B0F0"/>
                </a:solidFill>
              </a:rPr>
              <a:t>Abstract and p. 405 Study Protocol</a:t>
            </a:r>
          </a:p>
          <a:p>
            <a:pPr marL="0" indent="0">
              <a:buNone/>
            </a:pPr>
            <a:endParaRPr lang="en-GB" sz="1000" dirty="0">
              <a:solidFill>
                <a:srgbClr val="00B0F0"/>
              </a:solidFill>
            </a:endParaRPr>
          </a:p>
          <a:p>
            <a:pPr marL="0" indent="0">
              <a:buNone/>
            </a:pPr>
            <a:r>
              <a:rPr lang="en-GB" sz="2000" dirty="0"/>
              <a:t>Outcome: Wound infection rates. </a:t>
            </a:r>
            <a:r>
              <a:rPr lang="en-GB" sz="2000" dirty="0">
                <a:solidFill>
                  <a:srgbClr val="00B0F0"/>
                </a:solidFill>
              </a:rPr>
              <a:t>Abstract</a:t>
            </a:r>
          </a:p>
          <a:p>
            <a:pPr marL="0" indent="0">
              <a:buNone/>
            </a:pPr>
            <a:endParaRPr lang="en-GB" sz="1000" dirty="0">
              <a:solidFill>
                <a:srgbClr val="00B0F0"/>
              </a:solidFill>
            </a:endParaRPr>
          </a:p>
          <a:p>
            <a:pPr marL="0" indent="0">
              <a:buNone/>
            </a:pPr>
            <a:r>
              <a:rPr lang="en-GB" sz="2000" dirty="0"/>
              <a:t>The measurement of outcome is limited to wound infection. There is no measurement of other outcomes, such as patient satisfaction with the procedure, pain during the procedure, duration of procedure etc. </a:t>
            </a:r>
            <a:r>
              <a:rPr lang="en-GB" sz="2000" dirty="0">
                <a:solidFill>
                  <a:srgbClr val="FF0000"/>
                </a:solidFill>
              </a:rPr>
              <a:t>Comment from College of Emergency Medicine appraisal</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5805264"/>
            <a:ext cx="1231716" cy="936104"/>
          </a:xfrm>
          <a:prstGeom prst="rect">
            <a:avLst/>
          </a:prstGeom>
        </p:spPr>
      </p:pic>
    </p:spTree>
    <p:extLst>
      <p:ext uri="{BB962C8B-B14F-4D97-AF65-F5344CB8AC3E}">
        <p14:creationId xmlns:p14="http://schemas.microsoft.com/office/powerpoint/2010/main" val="241780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1143000"/>
          </a:xfrm>
        </p:spPr>
        <p:txBody>
          <a:bodyPr/>
          <a:lstStyle/>
          <a:p>
            <a:pPr algn="l"/>
            <a:r>
              <a:rPr lang="en-GB" sz="2400" b="1" dirty="0"/>
              <a:t>2.	Was the assignment of participants to interventions randomised?</a:t>
            </a:r>
          </a:p>
        </p:txBody>
      </p:sp>
      <p:sp>
        <p:nvSpPr>
          <p:cNvPr id="3" name="Content Placeholder 2"/>
          <p:cNvSpPr>
            <a:spLocks noGrp="1"/>
          </p:cNvSpPr>
          <p:nvPr>
            <p:ph idx="1"/>
          </p:nvPr>
        </p:nvSpPr>
        <p:spPr>
          <a:xfrm>
            <a:off x="467544" y="2204864"/>
            <a:ext cx="8229600" cy="3633788"/>
          </a:xfrm>
        </p:spPr>
        <p:txBody>
          <a:bodyPr>
            <a:normAutofit fontScale="92500" lnSpcReduction="20000"/>
          </a:bodyPr>
          <a:lstStyle/>
          <a:p>
            <a:pPr marL="0" indent="0">
              <a:buNone/>
            </a:pPr>
            <a:r>
              <a:rPr lang="en-GB" sz="2000" dirty="0"/>
              <a:t>Randomised using envelopes that had been pre-randomised using computer-based random number generator. </a:t>
            </a:r>
            <a:r>
              <a:rPr lang="en-GB" sz="2000" dirty="0">
                <a:solidFill>
                  <a:srgbClr val="00B0F0"/>
                </a:solidFill>
              </a:rPr>
              <a:t>P.405 Study Protocol</a:t>
            </a:r>
          </a:p>
          <a:p>
            <a:endParaRPr lang="en-GB" sz="1000" dirty="0">
              <a:solidFill>
                <a:srgbClr val="00B0F0"/>
              </a:solidFill>
            </a:endParaRPr>
          </a:p>
          <a:p>
            <a:pPr marL="0" indent="0">
              <a:buNone/>
            </a:pPr>
            <a:r>
              <a:rPr lang="en-GB" sz="2000" dirty="0"/>
              <a:t>Randomisation by numbered envelopes can be subverted. The recruiting clinician can throw away the allocated envelope and pick up a new one if they do not want to follow the randomisation. This can be detected by ensuring that all envelopes are accounted for at the end of the trial, but there is no mention of this being done. The imbalance in numbers between the two groups (374 v 339) could have been caused by medical providers discarding envelopes randomised to tap water or could simply be due to chance.  </a:t>
            </a:r>
            <a:r>
              <a:rPr lang="en-GB" sz="2000" dirty="0">
                <a:solidFill>
                  <a:srgbClr val="FF0000"/>
                </a:solidFill>
              </a:rPr>
              <a:t>Comment from College of Emergency Medicine appraisal</a:t>
            </a:r>
          </a:p>
          <a:p>
            <a:endParaRPr lang="en-GB" sz="1000" dirty="0"/>
          </a:p>
          <a:p>
            <a:pPr marL="0" indent="0">
              <a:buNone/>
            </a:pPr>
            <a:r>
              <a:rPr lang="en-GB" sz="2000" dirty="0"/>
              <a:t>Similarity of groups – discrepancy in group size discussed above. Other factors shown in two tables </a:t>
            </a:r>
            <a:r>
              <a:rPr lang="en-GB" sz="2000" dirty="0">
                <a:solidFill>
                  <a:srgbClr val="00B0F0"/>
                </a:solidFill>
              </a:rPr>
              <a:t>p.407 – tables 1 and 2</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5805264"/>
            <a:ext cx="1231716" cy="936104"/>
          </a:xfrm>
          <a:prstGeom prst="rect">
            <a:avLst/>
          </a:prstGeom>
        </p:spPr>
      </p:pic>
    </p:spTree>
    <p:extLst>
      <p:ext uri="{BB962C8B-B14F-4D97-AF65-F5344CB8AC3E}">
        <p14:creationId xmlns:p14="http://schemas.microsoft.com/office/powerpoint/2010/main" val="178014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400" b="1" dirty="0"/>
              <a:t>3.	Were all participants who entered the study</a:t>
            </a:r>
            <a:br>
              <a:rPr lang="en-GB" sz="2400" b="1" dirty="0"/>
            </a:br>
            <a:r>
              <a:rPr lang="en-GB" sz="2400" b="1" dirty="0"/>
              <a:t>accounted for at its conclusion?</a:t>
            </a:r>
          </a:p>
        </p:txBody>
      </p:sp>
      <p:sp>
        <p:nvSpPr>
          <p:cNvPr id="3" name="Content Placeholder 2"/>
          <p:cNvSpPr>
            <a:spLocks noGrp="1"/>
          </p:cNvSpPr>
          <p:nvPr>
            <p:ph idx="1"/>
          </p:nvPr>
        </p:nvSpPr>
        <p:spPr/>
        <p:txBody>
          <a:bodyPr>
            <a:normAutofit fontScale="92500" lnSpcReduction="10000"/>
          </a:bodyPr>
          <a:lstStyle/>
          <a:p>
            <a:pPr marL="0" indent="0">
              <a:buNone/>
            </a:pPr>
            <a:r>
              <a:rPr lang="en-GB" sz="2000" dirty="0"/>
              <a:t>They calculated their own attrition rate as 15% and actual dropout rate was below this (10% - not mentioned).  </a:t>
            </a:r>
            <a:r>
              <a:rPr lang="en-GB" sz="2000" dirty="0">
                <a:solidFill>
                  <a:srgbClr val="00B0F0"/>
                </a:solidFill>
              </a:rPr>
              <a:t>P405 Data analysis and p406 Figure 1.</a:t>
            </a:r>
          </a:p>
          <a:p>
            <a:pPr marL="0" indent="0">
              <a:buNone/>
            </a:pPr>
            <a:endParaRPr lang="en-GB" sz="2000" dirty="0"/>
          </a:p>
          <a:p>
            <a:pPr marL="0" indent="0">
              <a:buNone/>
            </a:pPr>
            <a:r>
              <a:rPr lang="en-GB" sz="2000" dirty="0"/>
              <a:t>Dropouts explained </a:t>
            </a:r>
            <a:r>
              <a:rPr lang="en-GB" sz="2000" dirty="0">
                <a:solidFill>
                  <a:srgbClr val="00B0F0"/>
                </a:solidFill>
              </a:rPr>
              <a:t>p406 Results and figure 1.</a:t>
            </a:r>
          </a:p>
          <a:p>
            <a:pPr marL="0" indent="0">
              <a:buNone/>
            </a:pPr>
            <a:endParaRPr lang="en-GB" sz="2000" dirty="0">
              <a:solidFill>
                <a:srgbClr val="00B0F0"/>
              </a:solidFill>
            </a:endParaRPr>
          </a:p>
          <a:p>
            <a:pPr marL="0" indent="0">
              <a:buNone/>
            </a:pPr>
            <a:r>
              <a:rPr lang="en-GB" sz="2000" dirty="0"/>
              <a:t>Intention to treat analysis not discussed. </a:t>
            </a:r>
          </a:p>
          <a:p>
            <a:pPr marL="0" indent="0">
              <a:buNone/>
            </a:pPr>
            <a:r>
              <a:rPr lang="en-GB" sz="1400" dirty="0"/>
              <a:t>“An assessment of the people taking part in a trial, based on the group they were initially (and randomly) allocated to. This is regardless of whether or not they dropped out, fully adhered to the treatment or switched to an alternative treatment.” NICE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5805264"/>
            <a:ext cx="1231716" cy="936104"/>
          </a:xfrm>
          <a:prstGeom prst="rect">
            <a:avLst/>
          </a:prstGeom>
        </p:spPr>
      </p:pic>
    </p:spTree>
    <p:extLst>
      <p:ext uri="{BB962C8B-B14F-4D97-AF65-F5344CB8AC3E}">
        <p14:creationId xmlns:p14="http://schemas.microsoft.com/office/powerpoint/2010/main" val="786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484784"/>
            <a:ext cx="8568952" cy="1584176"/>
          </a:xfrm>
        </p:spPr>
        <p:txBody>
          <a:bodyPr>
            <a:normAutofit fontScale="90000"/>
          </a:bodyPr>
          <a:lstStyle/>
          <a:p>
            <a:pPr algn="l"/>
            <a:r>
              <a:rPr lang="en-GB" sz="2400" b="1" dirty="0"/>
              <a:t>4.	Were the participants ‘blind’ to intervention they were given? </a:t>
            </a:r>
            <a:br>
              <a:rPr lang="en-GB" sz="2400" b="1" dirty="0"/>
            </a:br>
            <a:r>
              <a:rPr lang="en-GB" sz="2400" b="1" dirty="0"/>
              <a:t>Were the investigators ‘blind’ to the intervention they were giving to participants?</a:t>
            </a:r>
            <a:br>
              <a:rPr lang="en-GB" sz="2400" b="1" dirty="0"/>
            </a:br>
            <a:r>
              <a:rPr lang="en-GB" sz="2400" b="1" dirty="0"/>
              <a:t>Were the people assessing/analysing outcome/s ‘blinded’?</a:t>
            </a:r>
          </a:p>
        </p:txBody>
      </p:sp>
      <p:sp>
        <p:nvSpPr>
          <p:cNvPr id="3" name="Content Placeholder 2"/>
          <p:cNvSpPr>
            <a:spLocks noGrp="1"/>
          </p:cNvSpPr>
          <p:nvPr>
            <p:ph idx="1"/>
          </p:nvPr>
        </p:nvSpPr>
        <p:spPr>
          <a:xfrm>
            <a:off x="421196" y="3613248"/>
            <a:ext cx="8229600" cy="2664296"/>
          </a:xfrm>
        </p:spPr>
        <p:txBody>
          <a:bodyPr/>
          <a:lstStyle/>
          <a:p>
            <a:pPr marL="0" indent="0">
              <a:buNone/>
            </a:pPr>
            <a:r>
              <a:rPr lang="en-GB" sz="2000" dirty="0"/>
              <a:t>Patients – couldn’t be blinded;  </a:t>
            </a:r>
          </a:p>
          <a:p>
            <a:pPr marL="0" indent="0">
              <a:buNone/>
            </a:pPr>
            <a:endParaRPr lang="en-GB" sz="2000" dirty="0"/>
          </a:p>
          <a:p>
            <a:pPr marL="0" indent="0">
              <a:buNone/>
            </a:pPr>
            <a:r>
              <a:rPr lang="en-GB" sz="2000" dirty="0"/>
              <a:t>Health professionals – couldn’t be blinded;  </a:t>
            </a:r>
          </a:p>
          <a:p>
            <a:pPr marL="0" indent="0">
              <a:buNone/>
            </a:pPr>
            <a:endParaRPr lang="en-GB" sz="2000" dirty="0"/>
          </a:p>
          <a:p>
            <a:pPr marL="0" indent="0">
              <a:buNone/>
            </a:pPr>
            <a:r>
              <a:rPr lang="en-GB" sz="2000" dirty="0"/>
              <a:t>Researchers – Follow up staff blinded </a:t>
            </a:r>
            <a:r>
              <a:rPr lang="en-GB" sz="2000" dirty="0">
                <a:solidFill>
                  <a:srgbClr val="00B0F0"/>
                </a:solidFill>
              </a:rPr>
              <a:t>(p405 Study Protocol) </a:t>
            </a:r>
            <a:r>
              <a:rPr lang="en-GB" sz="2000" dirty="0"/>
              <a:t>although for follow up in emergency department (ED) and by phone patients could have told them </a:t>
            </a:r>
            <a:r>
              <a:rPr lang="en-GB" sz="2000" dirty="0">
                <a:solidFill>
                  <a:srgbClr val="00B0F0"/>
                </a:solidFill>
              </a:rPr>
              <a:t>(p408 Limitations)</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5805264"/>
            <a:ext cx="1231716" cy="936104"/>
          </a:xfrm>
          <a:prstGeom prst="rect">
            <a:avLst/>
          </a:prstGeom>
        </p:spPr>
      </p:pic>
    </p:spTree>
    <p:extLst>
      <p:ext uri="{BB962C8B-B14F-4D97-AF65-F5344CB8AC3E}">
        <p14:creationId xmlns:p14="http://schemas.microsoft.com/office/powerpoint/2010/main" val="16996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628800"/>
            <a:ext cx="8229600" cy="1143000"/>
          </a:xfrm>
        </p:spPr>
        <p:txBody>
          <a:bodyPr>
            <a:normAutofit fontScale="90000"/>
          </a:bodyPr>
          <a:lstStyle/>
          <a:p>
            <a:pPr lvl="0" algn="l"/>
            <a:r>
              <a:rPr lang="en-GB" sz="2400" b="1" dirty="0"/>
              <a:t>5. Were the study groups similar at the start of the randomised controlled trial?</a:t>
            </a:r>
            <a:br>
              <a:rPr lang="en-GB" sz="2400" b="1" dirty="0"/>
            </a:br>
            <a:r>
              <a:rPr lang="en-GB" sz="2400" b="1" dirty="0"/>
              <a:t> </a:t>
            </a:r>
          </a:p>
        </p:txBody>
      </p:sp>
      <p:sp>
        <p:nvSpPr>
          <p:cNvPr id="3" name="Content Placeholder 2"/>
          <p:cNvSpPr>
            <a:spLocks noGrp="1"/>
          </p:cNvSpPr>
          <p:nvPr>
            <p:ph idx="1"/>
          </p:nvPr>
        </p:nvSpPr>
        <p:spPr>
          <a:xfrm>
            <a:off x="323528" y="2796063"/>
            <a:ext cx="8229600" cy="2664296"/>
          </a:xfrm>
        </p:spPr>
        <p:txBody>
          <a:bodyPr>
            <a:normAutofit/>
          </a:bodyPr>
          <a:lstStyle/>
          <a:p>
            <a:pPr marL="0" indent="0">
              <a:buNone/>
            </a:pPr>
            <a:r>
              <a:rPr lang="en-GB" sz="2000" dirty="0"/>
              <a:t>Yes, testing a clearly defined intervention by comparing results in intervention and control group. </a:t>
            </a:r>
            <a:r>
              <a:rPr lang="en-GB" sz="2000" dirty="0">
                <a:solidFill>
                  <a:srgbClr val="00B0F0"/>
                </a:solidFill>
              </a:rPr>
              <a:t>Abstract and p. 405 Study Design</a:t>
            </a:r>
          </a:p>
          <a:p>
            <a:pPr marL="0" indent="0">
              <a:buNone/>
            </a:pPr>
            <a:endParaRPr lang="en-GB" sz="2000" dirty="0">
              <a:solidFill>
                <a:srgbClr val="00B0F0"/>
              </a:solidFill>
            </a:endParaRPr>
          </a:p>
          <a:p>
            <a:pPr marL="0" indent="0">
              <a:buNone/>
            </a:pPr>
            <a:r>
              <a:rPr lang="en-GB" sz="2000" dirty="0"/>
              <a:t>Two clearly defined groups (tap water and saline) and criteria </a:t>
            </a:r>
            <a:r>
              <a:rPr lang="en-GB" sz="2000" dirty="0">
                <a:solidFill>
                  <a:srgbClr val="00B0F0"/>
                </a:solidFill>
              </a:rPr>
              <a:t>P. 405 Study Setting and Population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5877272"/>
            <a:ext cx="1231716" cy="936104"/>
          </a:xfrm>
          <a:prstGeom prst="rect">
            <a:avLst/>
          </a:prstGeom>
        </p:spPr>
      </p:pic>
    </p:spTree>
    <p:extLst>
      <p:ext uri="{BB962C8B-B14F-4D97-AF65-F5344CB8AC3E}">
        <p14:creationId xmlns:p14="http://schemas.microsoft.com/office/powerpoint/2010/main" val="16996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738" y="2348880"/>
            <a:ext cx="8669750" cy="1470025"/>
          </a:xfrm>
          <a:noFill/>
          <a:ln w="0">
            <a:noFill/>
          </a:ln>
        </p:spPr>
        <p:txBody>
          <a:bodyPr>
            <a:normAutofit fontScale="90000"/>
          </a:bodyPr>
          <a:lstStyle/>
          <a:p>
            <a:r>
              <a:rPr lang="en-GB" sz="6000" b="1" dirty="0"/>
              <a:t>Evidence Based Medicine</a:t>
            </a:r>
            <a:br>
              <a:rPr lang="en-GB" sz="6000" b="1" dirty="0"/>
            </a:br>
            <a:r>
              <a:rPr lang="en-GB" sz="6000" b="1" dirty="0"/>
              <a:t>Critical Appraisal</a:t>
            </a:r>
            <a:br>
              <a:rPr lang="en-GB" b="1" dirty="0">
                <a:solidFill>
                  <a:srgbClr val="002060"/>
                </a:solidFill>
              </a:rPr>
            </a:br>
            <a:endParaRPr lang="en-GB" b="1" dirty="0">
              <a:solidFill>
                <a:srgbClr val="00206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5868217"/>
            <a:ext cx="1231716" cy="936104"/>
          </a:xfrm>
          <a:prstGeom prst="rect">
            <a:avLst/>
          </a:prstGeom>
        </p:spPr>
      </p:pic>
      <p:sp>
        <p:nvSpPr>
          <p:cNvPr id="7" name="Rectangle 4"/>
          <p:cNvSpPr txBox="1">
            <a:spLocks/>
          </p:cNvSpPr>
          <p:nvPr/>
        </p:nvSpPr>
        <p:spPr bwMode="auto">
          <a:xfrm>
            <a:off x="450073" y="3839720"/>
            <a:ext cx="8359080"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ja-JP" sz="1600" dirty="0">
                <a:ea typeface="ＭＳ Ｐゴシック" pitchFamily="34" charset="-128"/>
              </a:rPr>
              <a:t>"</a:t>
            </a:r>
            <a:r>
              <a:rPr lang="en-GB" altLang="ja-JP" sz="1600" dirty="0"/>
              <a:t>Evidence-based medicine refers to the application of the best available research to clinical care, which requires the integration of evidence with clinical expertise and patient values”</a:t>
            </a:r>
          </a:p>
          <a:p>
            <a:pPr marL="0" indent="0" algn="ctr">
              <a:buNone/>
            </a:pPr>
            <a:r>
              <a:rPr lang="en-GB" altLang="en-US" sz="1600" dirty="0">
                <a:ea typeface="ＭＳ Ｐゴシック" pitchFamily="34" charset="-128"/>
              </a:rPr>
              <a:t>BMJ Best Practice</a:t>
            </a:r>
            <a:endParaRPr lang="en-GB" altLang="en-US" dirty="0">
              <a:ea typeface="ＭＳ Ｐゴシック" pitchFamily="34" charset="-128"/>
            </a:endParaRPr>
          </a:p>
        </p:txBody>
      </p:sp>
    </p:spTree>
    <p:extLst>
      <p:ext uri="{BB962C8B-B14F-4D97-AF65-F5344CB8AC3E}">
        <p14:creationId xmlns:p14="http://schemas.microsoft.com/office/powerpoint/2010/main" val="1272140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897"/>
            <a:ext cx="8229600" cy="1143000"/>
          </a:xfrm>
        </p:spPr>
        <p:txBody>
          <a:bodyPr>
            <a:normAutofit fontScale="90000"/>
          </a:bodyPr>
          <a:lstStyle/>
          <a:p>
            <a:pPr algn="l"/>
            <a:r>
              <a:rPr lang="en-GB" sz="2400" b="1" dirty="0"/>
              <a:t>6.	Apart from the experimental intervention, did</a:t>
            </a:r>
            <a:br>
              <a:rPr lang="en-GB" sz="2400" b="1" dirty="0"/>
            </a:br>
            <a:r>
              <a:rPr lang="en-GB" sz="2400" b="1" dirty="0"/>
              <a:t>each study group receive the same level of care (that is, were they treated equally)? from the experimental intervention, were the groups treated equally?</a:t>
            </a:r>
          </a:p>
        </p:txBody>
      </p:sp>
      <p:sp>
        <p:nvSpPr>
          <p:cNvPr id="3" name="Content Placeholder 2"/>
          <p:cNvSpPr>
            <a:spLocks noGrp="1"/>
          </p:cNvSpPr>
          <p:nvPr>
            <p:ph idx="1"/>
          </p:nvPr>
        </p:nvSpPr>
        <p:spPr>
          <a:xfrm>
            <a:off x="451747" y="2840025"/>
            <a:ext cx="8229600" cy="2664296"/>
          </a:xfrm>
        </p:spPr>
        <p:txBody>
          <a:bodyPr>
            <a:normAutofit lnSpcReduction="10000"/>
          </a:bodyPr>
          <a:lstStyle/>
          <a:p>
            <a:pPr marL="0" indent="0">
              <a:buNone/>
            </a:pPr>
            <a:r>
              <a:rPr lang="en-GB" sz="2000" dirty="0"/>
              <a:t>Saline group – treated by health professional</a:t>
            </a:r>
          </a:p>
          <a:p>
            <a:pPr marL="0" indent="0">
              <a:buNone/>
            </a:pPr>
            <a:endParaRPr lang="en-GB" sz="2000" dirty="0"/>
          </a:p>
          <a:p>
            <a:pPr marL="0" indent="0">
              <a:buNone/>
            </a:pPr>
            <a:r>
              <a:rPr lang="en-GB" sz="2000" dirty="0"/>
              <a:t>Tap water group – treated by self and not supervised so could have irrigated for longer or shorter time. </a:t>
            </a:r>
            <a:r>
              <a:rPr lang="en-GB" sz="2000" dirty="0">
                <a:solidFill>
                  <a:srgbClr val="00B0F0"/>
                </a:solidFill>
              </a:rPr>
              <a:t>P405 Study Protocol</a:t>
            </a:r>
          </a:p>
          <a:p>
            <a:pPr marL="0" indent="0">
              <a:buNone/>
            </a:pPr>
            <a:endParaRPr lang="en-GB" sz="2000" dirty="0"/>
          </a:p>
          <a:p>
            <a:pPr marL="0" indent="0">
              <a:buNone/>
            </a:pPr>
            <a:r>
              <a:rPr lang="en-GB" sz="2000" dirty="0"/>
              <a:t>Same questions asked for follow up in ED and by phone. No figures on how many in each group were followed up by phone rather than in person. </a:t>
            </a:r>
            <a:r>
              <a:rPr lang="en-GB" sz="2000" dirty="0">
                <a:solidFill>
                  <a:srgbClr val="00B0F0"/>
                </a:solidFill>
              </a:rPr>
              <a:t>P405 Study Protocol and p408 Limitations</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5877272"/>
            <a:ext cx="1231716" cy="936104"/>
          </a:xfrm>
          <a:prstGeom prst="rect">
            <a:avLst/>
          </a:prstGeom>
        </p:spPr>
      </p:pic>
    </p:spTree>
    <p:extLst>
      <p:ext uri="{BB962C8B-B14F-4D97-AF65-F5344CB8AC3E}">
        <p14:creationId xmlns:p14="http://schemas.microsoft.com/office/powerpoint/2010/main" val="16996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1143000"/>
          </a:xfrm>
        </p:spPr>
        <p:txBody>
          <a:bodyPr/>
          <a:lstStyle/>
          <a:p>
            <a:pPr lvl="0" algn="l"/>
            <a:r>
              <a:rPr lang="en-GB" sz="2400" b="1" dirty="0"/>
              <a:t>7.	Were the effects of intervention reported</a:t>
            </a:r>
            <a:br>
              <a:rPr lang="en-GB" sz="2400" b="1" dirty="0"/>
            </a:br>
            <a:r>
              <a:rPr lang="en-GB" sz="2400" b="1" dirty="0"/>
              <a:t>comprehensively?</a:t>
            </a:r>
          </a:p>
        </p:txBody>
      </p:sp>
      <p:sp>
        <p:nvSpPr>
          <p:cNvPr id="3" name="Content Placeholder 2"/>
          <p:cNvSpPr>
            <a:spLocks noGrp="1"/>
          </p:cNvSpPr>
          <p:nvPr>
            <p:ph idx="1"/>
          </p:nvPr>
        </p:nvSpPr>
        <p:spPr>
          <a:xfrm>
            <a:off x="467544" y="1979712"/>
            <a:ext cx="8229600" cy="5040560"/>
          </a:xfrm>
        </p:spPr>
        <p:txBody>
          <a:bodyPr>
            <a:normAutofit lnSpcReduction="10000"/>
          </a:bodyPr>
          <a:lstStyle/>
          <a:p>
            <a:pPr marL="0" indent="0">
              <a:buNone/>
            </a:pPr>
            <a:r>
              <a:rPr lang="en-GB" sz="2000" dirty="0"/>
              <a:t>Power calculation was done and said they needed 1000 people but only 713 recruited. </a:t>
            </a:r>
            <a:r>
              <a:rPr lang="en-GB" sz="2000" dirty="0">
                <a:solidFill>
                  <a:srgbClr val="00B0F0"/>
                </a:solidFill>
              </a:rPr>
              <a:t>P405 Data Analysis and p406 Figure 1</a:t>
            </a:r>
          </a:p>
          <a:p>
            <a:pPr marL="0" indent="0">
              <a:buNone/>
            </a:pPr>
            <a:endParaRPr lang="en-GB" sz="1000" dirty="0"/>
          </a:p>
          <a:p>
            <a:pPr marL="0" indent="0">
              <a:buNone/>
            </a:pPr>
            <a:r>
              <a:rPr lang="en-GB" sz="2000" dirty="0"/>
              <a:t>Low numbers discussed in Limitations and suggestion made that the data could be used in a meta-analysis. This was later done by Cochrane </a:t>
            </a:r>
            <a:r>
              <a:rPr lang="en-GB" sz="2000" dirty="0">
                <a:solidFill>
                  <a:srgbClr val="00B0F0"/>
                </a:solidFill>
              </a:rPr>
              <a:t>P408 Limitations</a:t>
            </a:r>
          </a:p>
          <a:p>
            <a:pPr marL="0" indent="0">
              <a:buNone/>
            </a:pPr>
            <a:endParaRPr lang="en-GB" sz="1000" dirty="0"/>
          </a:p>
          <a:p>
            <a:pPr marL="0" indent="0">
              <a:buNone/>
            </a:pPr>
            <a:r>
              <a:rPr lang="en-GB" sz="2000" dirty="0"/>
              <a:t>Unusually there is no table showing results. Results were reported in terms of risk (3.3% in saline group, 4% in tap water group) and both absolute risk (0.7%) and relative risk (1.21) worked out. </a:t>
            </a:r>
            <a:r>
              <a:rPr lang="en-GB" sz="2000" dirty="0">
                <a:solidFill>
                  <a:srgbClr val="00B0F0"/>
                </a:solidFill>
              </a:rPr>
              <a:t>P406 Results, top paragraph, RH column.</a:t>
            </a:r>
          </a:p>
          <a:p>
            <a:pPr marL="0" indent="0">
              <a:buNone/>
            </a:pPr>
            <a:endParaRPr lang="en-GB" sz="1000" dirty="0">
              <a:solidFill>
                <a:srgbClr val="00B0F0"/>
              </a:solidFill>
            </a:endParaRPr>
          </a:p>
          <a:p>
            <a:pPr marL="0" indent="0">
              <a:buNone/>
            </a:pPr>
            <a:r>
              <a:rPr lang="en-GB" sz="2000" dirty="0"/>
              <a:t>Have not done numbers needed to treat but have applied costs to figures which show that treating with tap water is cheaper even at the worst case scenario. (At upper end of CI where wound infection rates would be greater and extra costs of e.g. antibiotics needed). </a:t>
            </a:r>
            <a:r>
              <a:rPr lang="en-GB" sz="2000" dirty="0">
                <a:solidFill>
                  <a:srgbClr val="00B0F0"/>
                </a:solidFill>
              </a:rPr>
              <a:t>P405/6 Results</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5096" y="6201287"/>
            <a:ext cx="864096" cy="656713"/>
          </a:xfrm>
          <a:prstGeom prst="rect">
            <a:avLst/>
          </a:prstGeom>
        </p:spPr>
      </p:pic>
    </p:spTree>
    <p:extLst>
      <p:ext uri="{BB962C8B-B14F-4D97-AF65-F5344CB8AC3E}">
        <p14:creationId xmlns:p14="http://schemas.microsoft.com/office/powerpoint/2010/main" val="16996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12776"/>
            <a:ext cx="8229600" cy="926976"/>
          </a:xfrm>
        </p:spPr>
        <p:txBody>
          <a:bodyPr>
            <a:normAutofit/>
          </a:bodyPr>
          <a:lstStyle/>
          <a:p>
            <a:pPr lvl="0" algn="l"/>
            <a:r>
              <a:rPr lang="en-GB" sz="2400" b="1" dirty="0"/>
              <a:t>8.	Was the precision of the estimate of the</a:t>
            </a:r>
            <a:br>
              <a:rPr lang="en-GB" sz="2400" b="1" dirty="0"/>
            </a:br>
            <a:r>
              <a:rPr lang="en-GB" sz="2400" b="1" dirty="0"/>
              <a:t>intervention or treatment effect reported?</a:t>
            </a:r>
            <a:endParaRPr lang="en-GB" dirty="0"/>
          </a:p>
        </p:txBody>
      </p:sp>
      <p:sp>
        <p:nvSpPr>
          <p:cNvPr id="3" name="Content Placeholder 2"/>
          <p:cNvSpPr>
            <a:spLocks noGrp="1"/>
          </p:cNvSpPr>
          <p:nvPr>
            <p:ph idx="1"/>
          </p:nvPr>
        </p:nvSpPr>
        <p:spPr>
          <a:xfrm>
            <a:off x="395536" y="2636912"/>
            <a:ext cx="8229600" cy="3633788"/>
          </a:xfrm>
        </p:spPr>
        <p:txBody>
          <a:bodyPr>
            <a:normAutofit fontScale="92500" lnSpcReduction="20000"/>
          </a:bodyPr>
          <a:lstStyle/>
          <a:p>
            <a:pPr marL="0" indent="0">
              <a:buNone/>
            </a:pPr>
            <a:r>
              <a:rPr lang="en-GB" sz="2000" dirty="0"/>
              <a:t>Confidence intervals are reported but not p-values. </a:t>
            </a:r>
            <a:r>
              <a:rPr lang="en-GB" sz="2000" dirty="0">
                <a:solidFill>
                  <a:srgbClr val="00B0F0"/>
                </a:solidFill>
              </a:rPr>
              <a:t>P406 Results</a:t>
            </a:r>
          </a:p>
          <a:p>
            <a:pPr marL="0" indent="0">
              <a:buNone/>
            </a:pPr>
            <a:r>
              <a:rPr lang="en-GB" sz="2000" dirty="0"/>
              <a:t>Stated that CIs were being worked out on comparison of proportions so results would be statistically significant if CI didn’t cross 1. </a:t>
            </a:r>
            <a:r>
              <a:rPr lang="en-GB" sz="2000" dirty="0">
                <a:solidFill>
                  <a:srgbClr val="00B0F0"/>
                </a:solidFill>
              </a:rPr>
              <a:t>P405 Data analysis</a:t>
            </a:r>
          </a:p>
          <a:p>
            <a:pPr marL="0" indent="0">
              <a:buNone/>
            </a:pPr>
            <a:endParaRPr lang="en-GB" sz="1000" dirty="0">
              <a:solidFill>
                <a:srgbClr val="00B0F0"/>
              </a:solidFill>
            </a:endParaRPr>
          </a:p>
          <a:p>
            <a:pPr marL="0" indent="0">
              <a:buNone/>
            </a:pPr>
            <a:r>
              <a:rPr lang="en-GB" sz="2000" dirty="0"/>
              <a:t>CI calculated on both Absolute risk reduction and relative risk and neither showed statistical significance. In both cases the CI crosses 1 showing that at some point the results could be the same in the two groups.</a:t>
            </a:r>
          </a:p>
          <a:p>
            <a:pPr marL="0" indent="0">
              <a:buNone/>
            </a:pPr>
            <a:endParaRPr lang="en-GB" sz="1000" dirty="0"/>
          </a:p>
          <a:p>
            <a:pPr marL="0" indent="0">
              <a:buNone/>
            </a:pPr>
            <a:r>
              <a:rPr lang="en-GB" sz="2000" dirty="0"/>
              <a:t>Relative risk: 1.21 (95% CI 0.5 to 2.7) (At 0.5 the infection rate in the tap water group was half that in the saline group; at 2.7 the infection rate in the tap water group could be more than twice that in the saline group).</a:t>
            </a:r>
          </a:p>
          <a:p>
            <a:pPr marL="0" indent="0">
              <a:buNone/>
            </a:pPr>
            <a:endParaRPr lang="en-GB" sz="1000" dirty="0"/>
          </a:p>
          <a:p>
            <a:pPr marL="0" indent="0">
              <a:buNone/>
            </a:pPr>
            <a:r>
              <a:rPr lang="en-GB" sz="2000" dirty="0"/>
              <a:t>Absolute risk: 0.7% (95% CI -2.24% to 3.64%)</a:t>
            </a:r>
          </a:p>
          <a:p>
            <a:pPr marL="0" indent="0">
              <a:buNone/>
            </a:pPr>
            <a:r>
              <a:rPr lang="en-GB" sz="2000" dirty="0">
                <a:solidFill>
                  <a:srgbClr val="00B0F0"/>
                </a:solidFill>
              </a:rPr>
              <a:t>P406 Results and p407 Discussion paragraph 1</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6021288"/>
            <a:ext cx="864095" cy="656712"/>
          </a:xfrm>
          <a:prstGeom prst="rect">
            <a:avLst/>
          </a:prstGeom>
        </p:spPr>
      </p:pic>
    </p:spTree>
    <p:extLst>
      <p:ext uri="{BB962C8B-B14F-4D97-AF65-F5344CB8AC3E}">
        <p14:creationId xmlns:p14="http://schemas.microsoft.com/office/powerpoint/2010/main" val="159995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0728"/>
            <a:ext cx="8229600" cy="1143000"/>
          </a:xfrm>
        </p:spPr>
        <p:txBody>
          <a:bodyPr/>
          <a:lstStyle/>
          <a:p>
            <a:pPr algn="l"/>
            <a:r>
              <a:rPr lang="en-GB" sz="2400" b="1" dirty="0"/>
              <a:t>9. Do the benefits of the experimental intervention outweigh the harms and costs?</a:t>
            </a:r>
          </a:p>
        </p:txBody>
      </p:sp>
      <p:sp>
        <p:nvSpPr>
          <p:cNvPr id="3" name="Content Placeholder 2"/>
          <p:cNvSpPr>
            <a:spLocks noGrp="1"/>
          </p:cNvSpPr>
          <p:nvPr>
            <p:ph idx="1"/>
          </p:nvPr>
        </p:nvSpPr>
        <p:spPr>
          <a:xfrm>
            <a:off x="323528" y="2123728"/>
            <a:ext cx="8229600" cy="3633788"/>
          </a:xfrm>
        </p:spPr>
        <p:txBody>
          <a:bodyPr>
            <a:normAutofit fontScale="92500" lnSpcReduction="20000"/>
          </a:bodyPr>
          <a:lstStyle/>
          <a:p>
            <a:pPr marL="0" indent="0">
              <a:buNone/>
            </a:pPr>
            <a:r>
              <a:rPr lang="en-GB" sz="2000" dirty="0"/>
              <a:t>Have to remember significant exclusions made (</a:t>
            </a:r>
            <a:r>
              <a:rPr lang="en-GB" sz="2000" dirty="0">
                <a:solidFill>
                  <a:srgbClr val="00B0F0"/>
                </a:solidFill>
              </a:rPr>
              <a:t>p405 Study Setting and Population</a:t>
            </a:r>
            <a:r>
              <a:rPr lang="en-GB" sz="2000" dirty="0"/>
              <a:t>) so results can only apply to those with uncomplicated skin lacerations.</a:t>
            </a:r>
          </a:p>
          <a:p>
            <a:pPr marL="0" indent="0">
              <a:buNone/>
            </a:pPr>
            <a:endParaRPr lang="en-GB" sz="2000" dirty="0"/>
          </a:p>
          <a:p>
            <a:pPr marL="0" indent="0">
              <a:buNone/>
            </a:pPr>
            <a:r>
              <a:rPr lang="en-GB" sz="2000" dirty="0"/>
              <a:t>Cost calculations are based on accepting the worst case scenario, (upper end of CI) </a:t>
            </a:r>
            <a:r>
              <a:rPr lang="en-GB" sz="2000" dirty="0">
                <a:solidFill>
                  <a:srgbClr val="00B0F0"/>
                </a:solidFill>
              </a:rPr>
              <a:t>(p407 Results) </a:t>
            </a:r>
            <a:r>
              <a:rPr lang="en-GB" sz="2000" dirty="0"/>
              <a:t>but should you be using a treatment where the results (on the measured outcome, i.e. wound healing) could actually be worse than on the control, just because it is cheaper?</a:t>
            </a:r>
          </a:p>
          <a:p>
            <a:pPr marL="0" indent="0">
              <a:buNone/>
            </a:pPr>
            <a:r>
              <a:rPr lang="en-GB" sz="2000" dirty="0"/>
              <a:t>If they raise the </a:t>
            </a:r>
            <a:r>
              <a:rPr lang="en-GB" sz="2000" dirty="0" err="1"/>
              <a:t>underpowering</a:t>
            </a:r>
            <a:r>
              <a:rPr lang="en-GB" sz="2000" dirty="0"/>
              <a:t>, this comment from CEM appraisal:</a:t>
            </a:r>
          </a:p>
          <a:p>
            <a:pPr marL="0" indent="0">
              <a:buNone/>
            </a:pPr>
            <a:endParaRPr lang="en-GB" sz="2000" dirty="0"/>
          </a:p>
          <a:p>
            <a:pPr marL="0" indent="0">
              <a:buNone/>
            </a:pPr>
            <a:r>
              <a:rPr lang="en-GB" sz="2000" dirty="0"/>
              <a:t>“it would take an unfeasibly large study to increase statistical power substantially. It is unlikely that a mega-trial of tap water versus sterile saline would be funded”. </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5805264"/>
            <a:ext cx="1231716" cy="936104"/>
          </a:xfrm>
          <a:prstGeom prst="rect">
            <a:avLst/>
          </a:prstGeom>
        </p:spPr>
      </p:pic>
    </p:spTree>
    <p:extLst>
      <p:ext uri="{BB962C8B-B14F-4D97-AF65-F5344CB8AC3E}">
        <p14:creationId xmlns:p14="http://schemas.microsoft.com/office/powerpoint/2010/main" val="16996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400" b="1" dirty="0"/>
              <a:t>10. Can the results be applied to your local population/ in your context?</a:t>
            </a:r>
          </a:p>
        </p:txBody>
      </p:sp>
      <p:sp>
        <p:nvSpPr>
          <p:cNvPr id="3" name="Content Placeholder 2"/>
          <p:cNvSpPr>
            <a:spLocks noGrp="1"/>
          </p:cNvSpPr>
          <p:nvPr>
            <p:ph idx="1"/>
          </p:nvPr>
        </p:nvSpPr>
        <p:spPr/>
        <p:txBody>
          <a:bodyPr/>
          <a:lstStyle/>
          <a:p>
            <a:pPr marL="0" indent="0">
              <a:buNone/>
            </a:pPr>
            <a:r>
              <a:rPr lang="en-GB" sz="2000" dirty="0"/>
              <a:t>Eight million traumatic wounds treated per year – USA</a:t>
            </a:r>
          </a:p>
          <a:p>
            <a:pPr marL="0" indent="0">
              <a:buNone/>
            </a:pPr>
            <a:endParaRPr lang="en-GB" sz="2000" dirty="0"/>
          </a:p>
          <a:p>
            <a:pPr marL="0" indent="0">
              <a:buNone/>
            </a:pPr>
            <a:r>
              <a:rPr lang="en-GB" sz="2000" dirty="0"/>
              <a:t>Wound infection common complication.</a:t>
            </a:r>
          </a:p>
          <a:p>
            <a:pPr marL="0" indent="0">
              <a:buNone/>
            </a:pPr>
            <a:endParaRPr lang="en-GB" sz="2000" dirty="0"/>
          </a:p>
          <a:p>
            <a:pPr marL="0" indent="0">
              <a:buNone/>
            </a:pPr>
            <a:r>
              <a:rPr lang="en-GB" sz="2000" dirty="0"/>
              <a:t>Cost, clinician time and risk mentioned. </a:t>
            </a:r>
            <a:r>
              <a:rPr lang="en-GB" sz="2000" dirty="0">
                <a:solidFill>
                  <a:srgbClr val="00B0F0"/>
                </a:solidFill>
              </a:rPr>
              <a:t>P. 404 </a:t>
            </a:r>
          </a:p>
          <a:p>
            <a:pPr marL="0" indent="0">
              <a:buNone/>
            </a:pPr>
            <a:endParaRPr lang="en-GB"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5805264"/>
            <a:ext cx="1231716" cy="936104"/>
          </a:xfrm>
          <a:prstGeom prst="rect">
            <a:avLst/>
          </a:prstGeom>
        </p:spPr>
      </p:pic>
    </p:spTree>
    <p:extLst>
      <p:ext uri="{BB962C8B-B14F-4D97-AF65-F5344CB8AC3E}">
        <p14:creationId xmlns:p14="http://schemas.microsoft.com/office/powerpoint/2010/main" val="294948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3475"/>
            <a:ext cx="8579296" cy="1143000"/>
          </a:xfrm>
        </p:spPr>
        <p:txBody>
          <a:bodyPr>
            <a:normAutofit fontScale="90000"/>
          </a:bodyPr>
          <a:lstStyle/>
          <a:p>
            <a:pPr algn="l"/>
            <a:r>
              <a:rPr lang="en-GB" sz="2400" b="1" dirty="0"/>
              <a:t>10.	Would the experimental intervention provide</a:t>
            </a:r>
            <a:br>
              <a:rPr lang="en-GB" sz="2400" b="1" dirty="0"/>
            </a:br>
            <a:r>
              <a:rPr lang="en-GB" sz="2400" b="1" dirty="0"/>
              <a:t>greater value to the people in your care than any of the existing interventions?</a:t>
            </a:r>
          </a:p>
        </p:txBody>
      </p:sp>
      <p:sp>
        <p:nvSpPr>
          <p:cNvPr id="3" name="Content Placeholder 2"/>
          <p:cNvSpPr>
            <a:spLocks noGrp="1"/>
          </p:cNvSpPr>
          <p:nvPr>
            <p:ph idx="1"/>
          </p:nvPr>
        </p:nvSpPr>
        <p:spPr>
          <a:xfrm>
            <a:off x="467544" y="2276872"/>
            <a:ext cx="8229600" cy="4032448"/>
          </a:xfrm>
        </p:spPr>
        <p:txBody>
          <a:bodyPr>
            <a:normAutofit fontScale="92500" lnSpcReduction="20000"/>
          </a:bodyPr>
          <a:lstStyle/>
          <a:p>
            <a:pPr marL="0" indent="0">
              <a:buNone/>
            </a:pPr>
            <a:r>
              <a:rPr lang="en-GB" sz="2000" dirty="0"/>
              <a:t>Participate time saved?</a:t>
            </a:r>
          </a:p>
          <a:p>
            <a:pPr marL="0" indent="0">
              <a:buNone/>
            </a:pPr>
            <a:r>
              <a:rPr lang="en-GB" sz="2000" dirty="0"/>
              <a:t>Can you re-invest any time saved</a:t>
            </a:r>
          </a:p>
          <a:p>
            <a:pPr marL="0" indent="0">
              <a:buNone/>
            </a:pPr>
            <a:r>
              <a:rPr lang="en-GB" sz="2000" dirty="0"/>
              <a:t>Participate clinician time increased/ reduced?</a:t>
            </a:r>
          </a:p>
          <a:p>
            <a:pPr marL="0" indent="0">
              <a:buNone/>
            </a:pPr>
            <a:r>
              <a:rPr lang="en-GB" sz="2000" dirty="0"/>
              <a:t>Participate satisfaction?</a:t>
            </a:r>
          </a:p>
          <a:p>
            <a:pPr marL="0" indent="0">
              <a:buNone/>
            </a:pPr>
            <a:endParaRPr lang="en-GB" sz="2000" dirty="0"/>
          </a:p>
          <a:p>
            <a:pPr marL="0" indent="0">
              <a:buNone/>
            </a:pPr>
            <a:endParaRPr lang="en-GB" sz="2000" dirty="0"/>
          </a:p>
          <a:p>
            <a:pPr marL="0" indent="0">
              <a:buNone/>
            </a:pPr>
            <a:r>
              <a:rPr lang="en-GB" sz="2000" dirty="0"/>
              <a:t>Other considerations:</a:t>
            </a:r>
          </a:p>
          <a:p>
            <a:pPr marL="0" indent="0">
              <a:buNone/>
            </a:pPr>
            <a:r>
              <a:rPr lang="en-GB" sz="2000" dirty="0"/>
              <a:t>Were the taps drinking water quality?</a:t>
            </a:r>
          </a:p>
          <a:p>
            <a:pPr marL="0" indent="0">
              <a:buNone/>
            </a:pPr>
            <a:r>
              <a:rPr lang="en-GB" sz="2000" dirty="0"/>
              <a:t>What was the temperature of the water?</a:t>
            </a:r>
          </a:p>
          <a:p>
            <a:pPr marL="0" indent="0">
              <a:buNone/>
            </a:pPr>
            <a:r>
              <a:rPr lang="en-GB" sz="2000" dirty="0"/>
              <a:t>What was the age and nutrition status of the participants as this can affect wound healing?</a:t>
            </a:r>
          </a:p>
          <a:p>
            <a:pPr marL="0" indent="0">
              <a:buNone/>
            </a:pPr>
            <a:r>
              <a:rPr lang="en-GB" sz="2000" dirty="0"/>
              <a:t>Data on other outcomes:  patient satisfaction with procedure; pain during procedure </a:t>
            </a:r>
            <a:r>
              <a:rPr lang="en-GB" sz="2000" dirty="0" err="1"/>
              <a:t>etc</a:t>
            </a:r>
            <a:r>
              <a:rPr lang="en-GB" sz="2000" dirty="0"/>
              <a:t>?</a:t>
            </a:r>
          </a:p>
          <a:p>
            <a:pPr marL="0" indent="0">
              <a:buNone/>
            </a:pPr>
            <a:endParaRPr lang="en-GB" sz="2000" dirty="0"/>
          </a:p>
          <a:p>
            <a:pPr marL="0" indent="0">
              <a:buNone/>
            </a:pPr>
            <a:endParaRPr lang="en-GB"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5805264"/>
            <a:ext cx="1231716" cy="936104"/>
          </a:xfrm>
          <a:prstGeom prst="rect">
            <a:avLst/>
          </a:prstGeom>
        </p:spPr>
      </p:pic>
    </p:spTree>
    <p:extLst>
      <p:ext uri="{BB962C8B-B14F-4D97-AF65-F5344CB8AC3E}">
        <p14:creationId xmlns:p14="http://schemas.microsoft.com/office/powerpoint/2010/main" val="31689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16832"/>
            <a:ext cx="8229600" cy="1143000"/>
          </a:xfrm>
        </p:spPr>
        <p:txBody>
          <a:bodyPr>
            <a:normAutofit fontScale="90000"/>
          </a:bodyPr>
          <a:lstStyle/>
          <a:p>
            <a:r>
              <a:rPr lang="en-GB" sz="3600" b="1" dirty="0"/>
              <a:t>Would you change your practice on the basis of what you have just read?</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5805264"/>
            <a:ext cx="1231716" cy="936104"/>
          </a:xfrm>
          <a:prstGeom prst="rect">
            <a:avLst/>
          </a:prstGeom>
        </p:spPr>
      </p:pic>
    </p:spTree>
    <p:extLst>
      <p:ext uri="{BB962C8B-B14F-4D97-AF65-F5344CB8AC3E}">
        <p14:creationId xmlns:p14="http://schemas.microsoft.com/office/powerpoint/2010/main" val="169964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t>Overview</a:t>
            </a:r>
          </a:p>
        </p:txBody>
      </p:sp>
      <p:sp>
        <p:nvSpPr>
          <p:cNvPr id="3" name="Content Placeholder 2"/>
          <p:cNvSpPr>
            <a:spLocks noGrp="1"/>
          </p:cNvSpPr>
          <p:nvPr>
            <p:ph idx="1"/>
          </p:nvPr>
        </p:nvSpPr>
        <p:spPr/>
        <p:txBody>
          <a:bodyPr>
            <a:normAutofit lnSpcReduction="10000"/>
          </a:bodyPr>
          <a:lstStyle/>
          <a:p>
            <a:r>
              <a:rPr lang="en-GB" dirty="0"/>
              <a:t>Ask a focused question</a:t>
            </a:r>
          </a:p>
          <a:p>
            <a:r>
              <a:rPr lang="en-GB" dirty="0"/>
              <a:t>Research the evidence</a:t>
            </a:r>
          </a:p>
          <a:p>
            <a:r>
              <a:rPr lang="en-GB" dirty="0"/>
              <a:t>Critically appraise evidence for its validity, effect size and precision</a:t>
            </a:r>
          </a:p>
          <a:p>
            <a:r>
              <a:rPr lang="en-GB" dirty="0"/>
              <a:t>Apply the evidence in practice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5900033"/>
            <a:ext cx="1231716" cy="936104"/>
          </a:xfrm>
          <a:prstGeom prst="rect">
            <a:avLst/>
          </a:prstGeom>
        </p:spPr>
      </p:pic>
    </p:spTree>
    <p:extLst>
      <p:ext uri="{BB962C8B-B14F-4D97-AF65-F5344CB8AC3E}">
        <p14:creationId xmlns:p14="http://schemas.microsoft.com/office/powerpoint/2010/main" val="474275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Thank you</a:t>
            </a:r>
          </a:p>
        </p:txBody>
      </p:sp>
      <p:sp>
        <p:nvSpPr>
          <p:cNvPr id="3" name="Content Placeholder 2"/>
          <p:cNvSpPr>
            <a:spLocks noGrp="1"/>
          </p:cNvSpPr>
          <p:nvPr>
            <p:ph idx="1"/>
          </p:nvPr>
        </p:nvSpPr>
        <p:spPr/>
        <p:txBody>
          <a:bodyPr>
            <a:normAutofit fontScale="85000" lnSpcReduction="20000"/>
          </a:bodyPr>
          <a:lstStyle/>
          <a:p>
            <a:pPr marL="0" indent="0" algn="ctr">
              <a:buNone/>
            </a:pPr>
            <a:r>
              <a:rPr lang="en-GB" dirty="0"/>
              <a:t>Any questions?</a:t>
            </a:r>
          </a:p>
          <a:p>
            <a:pPr marL="0" indent="0" algn="ctr">
              <a:buNone/>
            </a:pPr>
            <a:endParaRPr lang="en-GB" dirty="0"/>
          </a:p>
          <a:p>
            <a:pPr marL="0" indent="0" algn="ctr">
              <a:buNone/>
            </a:pPr>
            <a:endParaRPr lang="en-GB" dirty="0"/>
          </a:p>
          <a:p>
            <a:pPr marL="0" indent="0" algn="ctr">
              <a:buNone/>
            </a:pPr>
            <a:r>
              <a:rPr lang="en-GB" dirty="0"/>
              <a:t>David Chamberlain</a:t>
            </a:r>
          </a:p>
          <a:p>
            <a:pPr marL="0" indent="0" algn="ctr">
              <a:buNone/>
            </a:pPr>
            <a:r>
              <a:rPr lang="en-GB" dirty="0"/>
              <a:t>Library &amp; Knowledge Services Manager</a:t>
            </a:r>
          </a:p>
          <a:p>
            <a:pPr marL="0" indent="0" algn="ctr">
              <a:buNone/>
            </a:pPr>
            <a:r>
              <a:rPr lang="en-GB" dirty="0">
                <a:hlinkClick r:id="rId2"/>
              </a:rPr>
              <a:t>David.Chamberlian2@nhs.net</a:t>
            </a:r>
            <a:endParaRPr lang="en-GB" dirty="0"/>
          </a:p>
          <a:p>
            <a:pPr marL="0" indent="0" algn="ctr">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877272"/>
            <a:ext cx="1231716" cy="936104"/>
          </a:xfrm>
          <a:prstGeom prst="rect">
            <a:avLst/>
          </a:prstGeom>
        </p:spPr>
      </p:pic>
    </p:spTree>
    <p:extLst>
      <p:ext uri="{BB962C8B-B14F-4D97-AF65-F5344CB8AC3E}">
        <p14:creationId xmlns:p14="http://schemas.microsoft.com/office/powerpoint/2010/main" val="188220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562" y="2245943"/>
            <a:ext cx="15906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3568" y="692696"/>
            <a:ext cx="7772400" cy="1470025"/>
          </a:xfrm>
        </p:spPr>
        <p:txBody>
          <a:bodyPr/>
          <a:lstStyle/>
          <a:p>
            <a:r>
              <a:rPr lang="en-GB" b="1" dirty="0"/>
              <a:t>Shameless plug</a:t>
            </a:r>
          </a:p>
        </p:txBody>
      </p:sp>
      <p:sp>
        <p:nvSpPr>
          <p:cNvPr id="3" name="Subtitle 2"/>
          <p:cNvSpPr>
            <a:spLocks noGrp="1"/>
          </p:cNvSpPr>
          <p:nvPr>
            <p:ph type="subTitle" idx="1"/>
          </p:nvPr>
        </p:nvSpPr>
        <p:spPr>
          <a:xfrm>
            <a:off x="1187624" y="5715352"/>
            <a:ext cx="6400800" cy="1142648"/>
          </a:xfrm>
        </p:spPr>
        <p:txBody>
          <a:bodyPr/>
          <a:lstStyle/>
          <a:p>
            <a:r>
              <a:rPr lang="en-GB" b="1" dirty="0">
                <a:solidFill>
                  <a:srgbClr val="0066FF"/>
                </a:solidFill>
              </a:rPr>
              <a:t>www.wkp.nhs.uk</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7564" y="1858845"/>
            <a:ext cx="2021962" cy="706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4287" y="5116735"/>
            <a:ext cx="1080120"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a:stretch>
            <a:fillRect/>
          </a:stretch>
        </p:blipFill>
        <p:spPr>
          <a:xfrm>
            <a:off x="764042" y="1681900"/>
            <a:ext cx="4687525" cy="4033452"/>
          </a:xfrm>
          <a:prstGeom prst="rect">
            <a:avLst/>
          </a:prstGeom>
        </p:spPr>
      </p:pic>
      <p:pic>
        <p:nvPicPr>
          <p:cNvPr id="5" name="Picture 4"/>
          <p:cNvPicPr>
            <a:picLocks noChangeAspect="1"/>
          </p:cNvPicPr>
          <p:nvPr/>
        </p:nvPicPr>
        <p:blipFill>
          <a:blip r:embed="rId6"/>
          <a:stretch>
            <a:fillRect/>
          </a:stretch>
        </p:blipFill>
        <p:spPr>
          <a:xfrm>
            <a:off x="5635799" y="3427440"/>
            <a:ext cx="2820169" cy="467735"/>
          </a:xfrm>
          <a:prstGeom prst="rect">
            <a:avLst/>
          </a:prstGeom>
        </p:spPr>
      </p:pic>
      <p:pic>
        <p:nvPicPr>
          <p:cNvPr id="6" name="Picture 5"/>
          <p:cNvPicPr>
            <a:picLocks noChangeAspect="1"/>
          </p:cNvPicPr>
          <p:nvPr/>
        </p:nvPicPr>
        <p:blipFill>
          <a:blip r:embed="rId7"/>
          <a:stretch>
            <a:fillRect/>
          </a:stretch>
        </p:blipFill>
        <p:spPr>
          <a:xfrm>
            <a:off x="5635799" y="4053170"/>
            <a:ext cx="3049737" cy="863267"/>
          </a:xfrm>
          <a:prstGeom prst="rect">
            <a:avLst/>
          </a:prstGeom>
        </p:spPr>
      </p:pic>
    </p:spTree>
    <p:extLst>
      <p:ext uri="{BB962C8B-B14F-4D97-AF65-F5344CB8AC3E}">
        <p14:creationId xmlns:p14="http://schemas.microsoft.com/office/powerpoint/2010/main" val="2235271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t>What we are going to do</a:t>
            </a:r>
          </a:p>
        </p:txBody>
      </p:sp>
      <p:sp>
        <p:nvSpPr>
          <p:cNvPr id="3" name="Content Placeholder 2"/>
          <p:cNvSpPr>
            <a:spLocks noGrp="1"/>
          </p:cNvSpPr>
          <p:nvPr>
            <p:ph idx="1"/>
          </p:nvPr>
        </p:nvSpPr>
        <p:spPr/>
        <p:txBody>
          <a:bodyPr/>
          <a:lstStyle/>
          <a:p>
            <a:r>
              <a:rPr lang="en-GB" dirty="0"/>
              <a:t>Refresh memory on EBM</a:t>
            </a:r>
          </a:p>
          <a:p>
            <a:r>
              <a:rPr lang="en-GB" dirty="0"/>
              <a:t>Locate some useful resources</a:t>
            </a:r>
          </a:p>
          <a:p>
            <a:r>
              <a:rPr lang="en-GB" dirty="0"/>
              <a:t>Read through an article</a:t>
            </a:r>
          </a:p>
          <a:p>
            <a:r>
              <a:rPr lang="en-GB" dirty="0"/>
              <a:t>Apply the CASP 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5661248"/>
            <a:ext cx="1231716" cy="936104"/>
          </a:xfrm>
          <a:prstGeom prst="rect">
            <a:avLst/>
          </a:prstGeom>
        </p:spPr>
      </p:pic>
    </p:spTree>
    <p:extLst>
      <p:ext uri="{BB962C8B-B14F-4D97-AF65-F5344CB8AC3E}">
        <p14:creationId xmlns:p14="http://schemas.microsoft.com/office/powerpoint/2010/main" val="1191236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908720"/>
            <a:ext cx="8229600" cy="1143000"/>
          </a:xfrm>
        </p:spPr>
        <p:txBody>
          <a:bodyPr>
            <a:normAutofit/>
          </a:bodyPr>
          <a:lstStyle/>
          <a:p>
            <a:r>
              <a:rPr lang="en-GB" sz="4000" b="1" dirty="0"/>
              <a:t>Why Critical Appraise?</a:t>
            </a:r>
          </a:p>
        </p:txBody>
      </p:sp>
      <p:sp>
        <p:nvSpPr>
          <p:cNvPr id="2" name="Content Placeholder 1"/>
          <p:cNvSpPr>
            <a:spLocks noGrp="1"/>
          </p:cNvSpPr>
          <p:nvPr>
            <p:ph idx="1"/>
          </p:nvPr>
        </p:nvSpPr>
        <p:spPr>
          <a:xfrm>
            <a:off x="755576" y="1916832"/>
            <a:ext cx="6192688" cy="3672408"/>
          </a:xfrm>
          <a:ln>
            <a:noFill/>
          </a:ln>
        </p:spPr>
        <p:txBody>
          <a:bodyPr>
            <a:noAutofit/>
          </a:bodyPr>
          <a:lstStyle/>
          <a:p>
            <a:r>
              <a:rPr lang="en-GB" dirty="0"/>
              <a:t>Basic Evidence-Based Medicine</a:t>
            </a:r>
          </a:p>
          <a:p>
            <a:r>
              <a:rPr lang="en-GB" dirty="0"/>
              <a:t>Clinical Audit – “gold” standard</a:t>
            </a:r>
          </a:p>
          <a:p>
            <a:r>
              <a:rPr lang="en-GB" dirty="0"/>
              <a:t>Reflection</a:t>
            </a:r>
          </a:p>
          <a:p>
            <a:r>
              <a:rPr lang="en-GB" dirty="0"/>
              <a:t>To be a better clinician</a:t>
            </a:r>
          </a:p>
          <a:p>
            <a:r>
              <a:rPr lang="en-GB" dirty="0"/>
              <a:t>To offer the best treatment to an individual patient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327" y="5758202"/>
            <a:ext cx="1231716" cy="936104"/>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9569" y="4725144"/>
            <a:ext cx="2418906" cy="198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6434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124744"/>
            <a:ext cx="8229600" cy="1252728"/>
          </a:xfrm>
        </p:spPr>
        <p:txBody>
          <a:bodyPr>
            <a:normAutofit fontScale="90000"/>
          </a:bodyPr>
          <a:lstStyle/>
          <a:p>
            <a:pPr algn="r"/>
            <a:r>
              <a:rPr lang="en-GB" b="1" dirty="0"/>
              <a:t>What do you critical appraise?</a:t>
            </a:r>
          </a:p>
        </p:txBody>
      </p:sp>
      <p:sp>
        <p:nvSpPr>
          <p:cNvPr id="2" name="Content Placeholder 1"/>
          <p:cNvSpPr>
            <a:spLocks noGrp="1"/>
          </p:cNvSpPr>
          <p:nvPr>
            <p:ph idx="1"/>
          </p:nvPr>
        </p:nvSpPr>
        <p:spPr>
          <a:xfrm>
            <a:off x="323529" y="2636912"/>
            <a:ext cx="8496943" cy="3384376"/>
          </a:xfrm>
          <a:ln>
            <a:noFill/>
          </a:ln>
        </p:spPr>
        <p:txBody>
          <a:bodyPr>
            <a:normAutofit/>
          </a:bodyPr>
          <a:lstStyle/>
          <a:p>
            <a:pPr marL="0" indent="0">
              <a:buNone/>
            </a:pPr>
            <a:r>
              <a:rPr lang="en-GB" dirty="0"/>
              <a:t>Any resources that you use:</a:t>
            </a:r>
          </a:p>
          <a:p>
            <a:pPr marL="0" indent="0">
              <a:buNone/>
            </a:pPr>
            <a:endParaRPr lang="en-GB" dirty="0"/>
          </a:p>
          <a:p>
            <a:pPr marL="0" indent="0">
              <a:buNone/>
            </a:pPr>
            <a:r>
              <a:rPr lang="en-GB" dirty="0"/>
              <a:t>Websites, Point of Care/ Evidence summaries, articles, databases, opinions, guidelines, patient information and pathways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5733256"/>
            <a:ext cx="1231716" cy="936104"/>
          </a:xfrm>
          <a:prstGeom prst="rect">
            <a:avLst/>
          </a:prstGeom>
        </p:spPr>
      </p:pic>
    </p:spTree>
    <p:extLst>
      <p:ext uri="{BB962C8B-B14F-4D97-AF65-F5344CB8AC3E}">
        <p14:creationId xmlns:p14="http://schemas.microsoft.com/office/powerpoint/2010/main" val="902223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980728"/>
            <a:ext cx="7715200" cy="1252728"/>
          </a:xfrm>
        </p:spPr>
        <p:txBody>
          <a:bodyPr>
            <a:normAutofit/>
          </a:bodyPr>
          <a:lstStyle/>
          <a:p>
            <a:pPr algn="r"/>
            <a:r>
              <a:rPr lang="en-GB" sz="4000" b="1" dirty="0"/>
              <a:t>How to critical appraise?</a:t>
            </a:r>
            <a:endParaRPr lang="en-GB" sz="4000" dirty="0"/>
          </a:p>
        </p:txBody>
      </p:sp>
      <p:sp>
        <p:nvSpPr>
          <p:cNvPr id="2" name="Content Placeholder 1"/>
          <p:cNvSpPr>
            <a:spLocks noGrp="1"/>
          </p:cNvSpPr>
          <p:nvPr>
            <p:ph idx="1"/>
          </p:nvPr>
        </p:nvSpPr>
        <p:spPr>
          <a:xfrm>
            <a:off x="323529" y="2060848"/>
            <a:ext cx="8496943" cy="4608512"/>
          </a:xfrm>
          <a:ln>
            <a:noFill/>
          </a:ln>
        </p:spPr>
        <p:txBody>
          <a:bodyPr>
            <a:normAutofit fontScale="70000" lnSpcReduction="20000"/>
          </a:bodyPr>
          <a:lstStyle/>
          <a:p>
            <a:r>
              <a:rPr lang="en-GB" b="1" dirty="0"/>
              <a:t>Critical appraisal of published research: introductory guidelines. </a:t>
            </a:r>
            <a:r>
              <a:rPr lang="en-GB" i="1" dirty="0"/>
              <a:t>BMJ 1991;302:1136</a:t>
            </a:r>
          </a:p>
          <a:p>
            <a:r>
              <a:rPr lang="en-GB" b="1" i="1" dirty="0"/>
              <a:t>Evidence based medicine: a movement in crisis? </a:t>
            </a:r>
            <a:r>
              <a:rPr lang="en-GB" i="1" dirty="0"/>
              <a:t>BMJ 2014;348:3725</a:t>
            </a:r>
          </a:p>
          <a:p>
            <a:pPr marL="0" indent="0">
              <a:buNone/>
            </a:pPr>
            <a:endParaRPr lang="en-GB" dirty="0"/>
          </a:p>
          <a:p>
            <a:r>
              <a:rPr lang="en-GB" dirty="0"/>
              <a:t>Critical Appraisal Skills Program  </a:t>
            </a:r>
            <a:r>
              <a:rPr lang="en-GB" dirty="0">
                <a:hlinkClick r:id="rId2"/>
              </a:rPr>
              <a:t>http://www.casp-uk.net/</a:t>
            </a:r>
            <a:endParaRPr lang="en-GB" dirty="0"/>
          </a:p>
          <a:p>
            <a:r>
              <a:rPr lang="en-GB" dirty="0"/>
              <a:t>CASP eleven question approach to trial articles</a:t>
            </a:r>
          </a:p>
          <a:p>
            <a:pPr marL="0" indent="0">
              <a:buNone/>
            </a:pPr>
            <a:r>
              <a:rPr lang="en-GB" b="1" dirty="0"/>
              <a:t>	</a:t>
            </a:r>
            <a:r>
              <a:rPr lang="en-GB" dirty="0"/>
              <a:t>- Are the results valid?</a:t>
            </a:r>
          </a:p>
          <a:p>
            <a:pPr marL="0" indent="0">
              <a:buNone/>
            </a:pPr>
            <a:r>
              <a:rPr lang="en-GB" dirty="0"/>
              <a:t>	- What are the results?</a:t>
            </a:r>
          </a:p>
          <a:p>
            <a:pPr marL="0" indent="0">
              <a:buNone/>
            </a:pPr>
            <a:r>
              <a:rPr lang="en-GB" dirty="0"/>
              <a:t>	- Are they applicable? </a:t>
            </a:r>
          </a:p>
          <a:p>
            <a:pPr marL="0" indent="0">
              <a:buNone/>
            </a:pPr>
            <a:r>
              <a:rPr lang="en-GB" i="1" dirty="0"/>
              <a:t>Or </a:t>
            </a:r>
            <a:r>
              <a:rPr lang="en-GB" i="1" dirty="0">
                <a:hlinkClick r:id="rId3"/>
              </a:rPr>
              <a:t>https://www.sign.ac.uk/what-we-do/methodology/checklists/</a:t>
            </a:r>
            <a:endParaRPr lang="en-GB" i="1" dirty="0"/>
          </a:p>
          <a:p>
            <a:pPr marL="0" indent="0">
              <a:buNone/>
            </a:pPr>
            <a:endParaRPr lang="en-GB" dirty="0"/>
          </a:p>
          <a:p>
            <a:r>
              <a:rPr lang="en-GB" dirty="0"/>
              <a:t>Centre Evidence Based Medicine </a:t>
            </a:r>
            <a:r>
              <a:rPr lang="en-GB" u="sng" dirty="0">
                <a:solidFill>
                  <a:srgbClr val="0066FF"/>
                </a:solidFill>
              </a:rPr>
              <a:t>https://www.cebm.ox.ac.uk/resources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5733256"/>
            <a:ext cx="1231716" cy="936104"/>
          </a:xfrm>
          <a:prstGeom prst="rect">
            <a:avLst/>
          </a:prstGeom>
        </p:spPr>
      </p:pic>
    </p:spTree>
    <p:extLst>
      <p:ext uri="{BB962C8B-B14F-4D97-AF65-F5344CB8AC3E}">
        <p14:creationId xmlns:p14="http://schemas.microsoft.com/office/powerpoint/2010/main" val="3604797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79512" y="980728"/>
            <a:ext cx="8229600" cy="1143000"/>
          </a:xfrm>
        </p:spPr>
        <p:txBody>
          <a:bodyPr/>
          <a:lstStyle/>
          <a:p>
            <a:r>
              <a:rPr lang="en-US" altLang="en-US" sz="4000" b="1" dirty="0">
                <a:ea typeface="ＭＳ Ｐゴシック" pitchFamily="34" charset="-128"/>
              </a:rPr>
              <a:t>Hierarchy of Evidence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5733256"/>
            <a:ext cx="1231716" cy="936104"/>
          </a:xfrm>
          <a:prstGeom prst="rect">
            <a:avLst/>
          </a:prstGeom>
        </p:spPr>
      </p:pic>
      <p:pic>
        <p:nvPicPr>
          <p:cNvPr id="3" name="Picture 2"/>
          <p:cNvPicPr>
            <a:picLocks noChangeAspect="1"/>
          </p:cNvPicPr>
          <p:nvPr/>
        </p:nvPicPr>
        <p:blipFill>
          <a:blip r:embed="rId4"/>
          <a:stretch>
            <a:fillRect/>
          </a:stretch>
        </p:blipFill>
        <p:spPr>
          <a:xfrm>
            <a:off x="899592" y="1913819"/>
            <a:ext cx="6480720" cy="4912687"/>
          </a:xfrm>
          <a:prstGeom prst="rect">
            <a:avLst/>
          </a:prstGeom>
        </p:spPr>
      </p:pic>
      <p:sp>
        <p:nvSpPr>
          <p:cNvPr id="4" name="TextBox 3"/>
          <p:cNvSpPr txBox="1"/>
          <p:nvPr/>
        </p:nvSpPr>
        <p:spPr>
          <a:xfrm>
            <a:off x="7236296" y="5373216"/>
            <a:ext cx="1800200" cy="215444"/>
          </a:xfrm>
          <a:prstGeom prst="rect">
            <a:avLst/>
          </a:prstGeom>
          <a:noFill/>
        </p:spPr>
        <p:txBody>
          <a:bodyPr wrap="square" rtlCol="0">
            <a:spAutoFit/>
          </a:bodyPr>
          <a:lstStyle/>
          <a:p>
            <a:r>
              <a:rPr lang="en-GB" sz="800" dirty="0"/>
              <a:t>Diagram from Research Square</a:t>
            </a:r>
          </a:p>
        </p:txBody>
      </p:sp>
    </p:spTree>
    <p:extLst>
      <p:ext uri="{BB962C8B-B14F-4D97-AF65-F5344CB8AC3E}">
        <p14:creationId xmlns:p14="http://schemas.microsoft.com/office/powerpoint/2010/main" val="3761474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5008" y="1196752"/>
            <a:ext cx="8928992" cy="1252728"/>
          </a:xfrm>
        </p:spPr>
        <p:txBody>
          <a:bodyPr>
            <a:normAutofit/>
          </a:bodyPr>
          <a:lstStyle/>
          <a:p>
            <a:pPr algn="l"/>
            <a:r>
              <a:rPr lang="en-GB" sz="3600" b="1" dirty="0"/>
              <a:t>Different papers different questions?</a:t>
            </a:r>
            <a:endParaRPr lang="en-GB" sz="3600" dirty="0"/>
          </a:p>
        </p:txBody>
      </p:sp>
      <p:sp>
        <p:nvSpPr>
          <p:cNvPr id="2" name="Content Placeholder 1"/>
          <p:cNvSpPr>
            <a:spLocks noGrp="1"/>
          </p:cNvSpPr>
          <p:nvPr>
            <p:ph idx="1"/>
          </p:nvPr>
        </p:nvSpPr>
        <p:spPr>
          <a:xfrm>
            <a:off x="323529" y="2564904"/>
            <a:ext cx="8712967" cy="3672408"/>
          </a:xfrm>
          <a:ln>
            <a:noFill/>
          </a:ln>
        </p:spPr>
        <p:txBody>
          <a:bodyPr>
            <a:normAutofit fontScale="92500" lnSpcReduction="10000"/>
          </a:bodyPr>
          <a:lstStyle/>
          <a:p>
            <a:r>
              <a:rPr lang="en-GB" sz="2800" dirty="0"/>
              <a:t>There are different types of research (RCTs, Systematic reviews, Cohorts…)</a:t>
            </a:r>
          </a:p>
          <a:p>
            <a:r>
              <a:rPr lang="en-GB" sz="2800" dirty="0"/>
              <a:t>So there are different questions to ask to deal with Bias</a:t>
            </a:r>
          </a:p>
          <a:p>
            <a:r>
              <a:rPr lang="en-GB" sz="2800" dirty="0"/>
              <a:t>Look at CASP and/ or SIGN for the different questions</a:t>
            </a:r>
          </a:p>
          <a:p>
            <a:pPr marL="0" indent="0">
              <a:buNone/>
            </a:pPr>
            <a:endParaRPr lang="en-GB" sz="2800" dirty="0"/>
          </a:p>
          <a:p>
            <a:r>
              <a:rPr lang="en-GB" dirty="0">
                <a:hlinkClick r:id="rId2"/>
              </a:rPr>
              <a:t>http://www.casp-uk.net/</a:t>
            </a:r>
            <a:endParaRPr lang="en-GB" dirty="0"/>
          </a:p>
          <a:p>
            <a:r>
              <a:rPr lang="en-GB" i="1" dirty="0">
                <a:hlinkClick r:id="rId3"/>
              </a:rPr>
              <a:t>https://www.sign.ac.uk/what-we-do/methodology/checklists/</a:t>
            </a:r>
            <a:endParaRPr lang="en-GB" i="1" dirty="0"/>
          </a:p>
          <a:p>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4780" y="5769260"/>
            <a:ext cx="1231716" cy="936104"/>
          </a:xfrm>
          <a:prstGeom prst="rect">
            <a:avLst/>
          </a:prstGeom>
        </p:spPr>
      </p:pic>
    </p:spTree>
    <p:extLst>
      <p:ext uri="{BB962C8B-B14F-4D97-AF65-F5344CB8AC3E}">
        <p14:creationId xmlns:p14="http://schemas.microsoft.com/office/powerpoint/2010/main" val="982809751"/>
      </p:ext>
    </p:extLst>
  </p:cSld>
  <p:clrMapOvr>
    <a:masterClrMapping/>
  </p:clrMapOvr>
</p:sld>
</file>

<file path=ppt/theme/theme1.xml><?xml version="1.0" encoding="utf-8"?>
<a:theme xmlns:a="http://schemas.openxmlformats.org/drawingml/2006/main" name="PRIDE2014">
  <a:themeElements>
    <a:clrScheme name="PRIDE 2014">
      <a:dk1>
        <a:srgbClr val="595959"/>
      </a:dk1>
      <a:lt1>
        <a:sysClr val="window" lastClr="FFFFFF"/>
      </a:lt1>
      <a:dk2>
        <a:srgbClr val="00529B"/>
      </a:dk2>
      <a:lt2>
        <a:srgbClr val="EEECE1"/>
      </a:lt2>
      <a:accent1>
        <a:srgbClr val="007AC2"/>
      </a:accent1>
      <a:accent2>
        <a:srgbClr val="5361AC"/>
      </a:accent2>
      <a:accent3>
        <a:srgbClr val="009D57"/>
      </a:accent3>
      <a:accent4>
        <a:srgbClr val="BE007A"/>
      </a:accent4>
      <a:accent5>
        <a:srgbClr val="F8991D"/>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Trust powerpoint template 4ward</Template>
  <TotalTime>3957</TotalTime>
  <Words>2253</Words>
  <Application>Microsoft Office PowerPoint</Application>
  <PresentationFormat>On-screen Show (4:3)</PresentationFormat>
  <Paragraphs>202</Paragraphs>
  <Slides>28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 2</vt:lpstr>
      <vt:lpstr>PRIDE2014</vt:lpstr>
      <vt:lpstr>Worcestershire Health Libraries</vt:lpstr>
      <vt:lpstr>Evidence Based Medicine Critical Appraisal </vt:lpstr>
      <vt:lpstr>Shameless plug</vt:lpstr>
      <vt:lpstr>What we are going to do</vt:lpstr>
      <vt:lpstr>Why Critical Appraise?</vt:lpstr>
      <vt:lpstr>What do you critical appraise?</vt:lpstr>
      <vt:lpstr>How to critical appraise?</vt:lpstr>
      <vt:lpstr>Hierarchy of Evidence</vt:lpstr>
      <vt:lpstr>Different papers different questions?</vt:lpstr>
      <vt:lpstr>Critical Appraisal </vt:lpstr>
      <vt:lpstr>Potential Errors of research</vt:lpstr>
      <vt:lpstr>Probability</vt:lpstr>
      <vt:lpstr>Confidence Intervals</vt:lpstr>
      <vt:lpstr>Look at an article</vt:lpstr>
      <vt:lpstr>1. Did the study address a clearly focused question?</vt:lpstr>
      <vt:lpstr>2. Was the assignment of participants to interventions randomised?</vt:lpstr>
      <vt:lpstr>3. Were all participants who entered the study accounted for at its conclusion?</vt:lpstr>
      <vt:lpstr>4. Were the participants ‘blind’ to intervention they were given?  Were the investigators ‘blind’ to the intervention they were giving to participants? Were the people assessing/analysing outcome/s ‘blinded’?</vt:lpstr>
      <vt:lpstr>5. Were the study groups similar at the start of the randomised controlled trial?  </vt:lpstr>
      <vt:lpstr>6. Apart from the experimental intervention, did each study group receive the same level of care (that is, were they treated equally)? from the experimental intervention, were the groups treated equally?</vt:lpstr>
      <vt:lpstr>7. Were the effects of intervention reported comprehensively?</vt:lpstr>
      <vt:lpstr>8. Was the precision of the estimate of the intervention or treatment effect reported?</vt:lpstr>
      <vt:lpstr>9. Do the benefits of the experimental intervention outweigh the harms and costs?</vt:lpstr>
      <vt:lpstr>10. Can the results be applied to your local population/ in your context?</vt:lpstr>
      <vt:lpstr>10. Would the experimental intervention provide greater value to the people in your care than any of the existing interventions?</vt:lpstr>
      <vt:lpstr>Would you change your practice on the basis of what you have just read?</vt:lpstr>
      <vt:lpstr>Overview</vt:lpstr>
      <vt:lpstr>Thank you</vt:lpstr>
    </vt:vector>
  </TitlesOfParts>
  <Company>WHITS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Brook</dc:creator>
  <cp:lastModifiedBy>GIBBS, Emma (WORCESTERSHIRE ACUTE HOSPITALS NHS TRUST)</cp:lastModifiedBy>
  <cp:revision>258</cp:revision>
  <cp:lastPrinted>2013-06-12T13:21:01Z</cp:lastPrinted>
  <dcterms:created xsi:type="dcterms:W3CDTF">2007-11-15T09:19:54Z</dcterms:created>
  <dcterms:modified xsi:type="dcterms:W3CDTF">2023-06-20T12:19:37Z</dcterms:modified>
</cp:coreProperties>
</file>